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3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95" r:id="rId12"/>
    <p:sldId id="263" r:id="rId13"/>
    <p:sldId id="264" r:id="rId14"/>
    <p:sldId id="265" r:id="rId15"/>
    <p:sldId id="297" r:id="rId16"/>
    <p:sldId id="256" r:id="rId17"/>
    <p:sldId id="257" r:id="rId18"/>
    <p:sldId id="259" r:id="rId19"/>
    <p:sldId id="260" r:id="rId20"/>
    <p:sldId id="261" r:id="rId21"/>
    <p:sldId id="262" r:id="rId22"/>
    <p:sldId id="29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8" r:id="rId99"/>
    <p:sldId id="357" r:id="rId100"/>
    <p:sldId id="359" r:id="rId101"/>
    <p:sldId id="362" r:id="rId102"/>
    <p:sldId id="361" r:id="rId103"/>
    <p:sldId id="363" r:id="rId104"/>
    <p:sldId id="366" r:id="rId105"/>
    <p:sldId id="367" r:id="rId106"/>
    <p:sldId id="365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7" r:id="rId135"/>
    <p:sldId id="396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8" r:id="rId166"/>
    <p:sldId id="427" r:id="rId167"/>
    <p:sldId id="431" r:id="rId168"/>
    <p:sldId id="432" r:id="rId169"/>
    <p:sldId id="430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1" r:id="rId179"/>
    <p:sldId id="442" r:id="rId180"/>
    <p:sldId id="443" r:id="rId181"/>
    <p:sldId id="444" r:id="rId182"/>
    <p:sldId id="446" r:id="rId183"/>
    <p:sldId id="445" r:id="rId184"/>
    <p:sldId id="447" r:id="rId185"/>
    <p:sldId id="448" r:id="rId186"/>
    <p:sldId id="449" r:id="rId187"/>
    <p:sldId id="450" r:id="rId188"/>
    <p:sldId id="451" r:id="rId189"/>
    <p:sldId id="460" r:id="rId190"/>
    <p:sldId id="452" r:id="rId191"/>
    <p:sldId id="453" r:id="rId192"/>
    <p:sldId id="454" r:id="rId193"/>
    <p:sldId id="455" r:id="rId194"/>
    <p:sldId id="456" r:id="rId195"/>
    <p:sldId id="457" r:id="rId196"/>
    <p:sldId id="458" r:id="rId197"/>
    <p:sldId id="461" r:id="rId198"/>
    <p:sldId id="462" r:id="rId199"/>
    <p:sldId id="463" r:id="rId200"/>
    <p:sldId id="464" r:id="rId201"/>
    <p:sldId id="465" r:id="rId202"/>
    <p:sldId id="466" r:id="rId203"/>
    <p:sldId id="467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81" r:id="rId216"/>
    <p:sldId id="479" r:id="rId217"/>
    <p:sldId id="480" r:id="rId218"/>
    <p:sldId id="482" r:id="rId219"/>
    <p:sldId id="483" r:id="rId220"/>
    <p:sldId id="484" r:id="rId221"/>
    <p:sldId id="485" r:id="rId222"/>
    <p:sldId id="486" r:id="rId223"/>
    <p:sldId id="487" r:id="rId224"/>
    <p:sldId id="488" r:id="rId225"/>
    <p:sldId id="489" r:id="rId226"/>
    <p:sldId id="490" r:id="rId227"/>
    <p:sldId id="491" r:id="rId228"/>
    <p:sldId id="492" r:id="rId229"/>
    <p:sldId id="493" r:id="rId230"/>
    <p:sldId id="494" r:id="rId231"/>
    <p:sldId id="495" r:id="rId232"/>
    <p:sldId id="496" r:id="rId233"/>
    <p:sldId id="497" r:id="rId234"/>
    <p:sldId id="498" r:id="rId235"/>
    <p:sldId id="499" r:id="rId236"/>
    <p:sldId id="500" r:id="rId237"/>
    <p:sldId id="501" r:id="rId238"/>
    <p:sldId id="502" r:id="rId239"/>
    <p:sldId id="503" r:id="rId240"/>
    <p:sldId id="504" r:id="rId241"/>
    <p:sldId id="505" r:id="rId242"/>
    <p:sldId id="506" r:id="rId243"/>
    <p:sldId id="507" r:id="rId244"/>
    <p:sldId id="508" r:id="rId245"/>
    <p:sldId id="510" r:id="rId246"/>
    <p:sldId id="511" r:id="rId247"/>
    <p:sldId id="512" r:id="rId248"/>
    <p:sldId id="513" r:id="rId249"/>
    <p:sldId id="514" r:id="rId250"/>
    <p:sldId id="515" r:id="rId251"/>
    <p:sldId id="516" r:id="rId252"/>
    <p:sldId id="517" r:id="rId253"/>
    <p:sldId id="518" r:id="rId254"/>
    <p:sldId id="519" r:id="rId255"/>
    <p:sldId id="520" r:id="rId256"/>
    <p:sldId id="521" r:id="rId257"/>
    <p:sldId id="522" r:id="rId258"/>
    <p:sldId id="523" r:id="rId259"/>
    <p:sldId id="524" r:id="rId260"/>
    <p:sldId id="525" r:id="rId261"/>
    <p:sldId id="526" r:id="rId262"/>
    <p:sldId id="527" r:id="rId263"/>
    <p:sldId id="528" r:id="rId264"/>
    <p:sldId id="529" r:id="rId265"/>
    <p:sldId id="530" r:id="rId266"/>
    <p:sldId id="531" r:id="rId267"/>
    <p:sldId id="532" r:id="rId268"/>
    <p:sldId id="533" r:id="rId269"/>
    <p:sldId id="534" r:id="rId270"/>
    <p:sldId id="535" r:id="rId271"/>
    <p:sldId id="538" r:id="rId272"/>
    <p:sldId id="537" r:id="rId273"/>
    <p:sldId id="539" r:id="rId274"/>
    <p:sldId id="540" r:id="rId275"/>
    <p:sldId id="541" r:id="rId276"/>
    <p:sldId id="542" r:id="rId277"/>
    <p:sldId id="543" r:id="rId278"/>
    <p:sldId id="544" r:id="rId279"/>
    <p:sldId id="545" r:id="rId280"/>
    <p:sldId id="546" r:id="rId281"/>
    <p:sldId id="547" r:id="rId282"/>
    <p:sldId id="548" r:id="rId283"/>
    <p:sldId id="549" r:id="rId284"/>
    <p:sldId id="552" r:id="rId285"/>
    <p:sldId id="554" r:id="rId286"/>
    <p:sldId id="555" r:id="rId287"/>
    <p:sldId id="556" r:id="rId288"/>
    <p:sldId id="550" r:id="rId289"/>
    <p:sldId id="557" r:id="rId290"/>
    <p:sldId id="559" r:id="rId291"/>
    <p:sldId id="558" r:id="rId292"/>
    <p:sldId id="551" r:id="rId293"/>
    <p:sldId id="553" r:id="rId294"/>
    <p:sldId id="562" r:id="rId295"/>
    <p:sldId id="561" r:id="rId296"/>
    <p:sldId id="563" r:id="rId297"/>
    <p:sldId id="564" r:id="rId298"/>
    <p:sldId id="565" r:id="rId299"/>
    <p:sldId id="566" r:id="rId300"/>
    <p:sldId id="567" r:id="rId301"/>
    <p:sldId id="568" r:id="rId302"/>
    <p:sldId id="569" r:id="rId303"/>
    <p:sldId id="570" r:id="rId304"/>
    <p:sldId id="571" r:id="rId305"/>
    <p:sldId id="572" r:id="rId306"/>
    <p:sldId id="573" r:id="rId307"/>
    <p:sldId id="574" r:id="rId308"/>
    <p:sldId id="575" r:id="rId309"/>
    <p:sldId id="576" r:id="rId310"/>
    <p:sldId id="577" r:id="rId311"/>
    <p:sldId id="578" r:id="rId312"/>
    <p:sldId id="579" r:id="rId313"/>
    <p:sldId id="580" r:id="rId314"/>
    <p:sldId id="581" r:id="rId315"/>
    <p:sldId id="582" r:id="rId316"/>
    <p:sldId id="583" r:id="rId317"/>
    <p:sldId id="584" r:id="rId318"/>
    <p:sldId id="585" r:id="rId319"/>
    <p:sldId id="586" r:id="rId320"/>
    <p:sldId id="587" r:id="rId321"/>
    <p:sldId id="588" r:id="rId322"/>
    <p:sldId id="589" r:id="rId323"/>
    <p:sldId id="590" r:id="rId324"/>
    <p:sldId id="593" r:id="rId325"/>
    <p:sldId id="592" r:id="rId326"/>
    <p:sldId id="594" r:id="rId327"/>
    <p:sldId id="595" r:id="rId328"/>
    <p:sldId id="596" r:id="rId329"/>
    <p:sldId id="597" r:id="rId330"/>
    <p:sldId id="598" r:id="rId331"/>
    <p:sldId id="599" r:id="rId332"/>
    <p:sldId id="600" r:id="rId333"/>
    <p:sldId id="601" r:id="rId334"/>
    <p:sldId id="602" r:id="rId335"/>
    <p:sldId id="603" r:id="rId336"/>
    <p:sldId id="604" r:id="rId337"/>
    <p:sldId id="605" r:id="rId338"/>
    <p:sldId id="606" r:id="rId339"/>
    <p:sldId id="607" r:id="rId340"/>
    <p:sldId id="608" r:id="rId341"/>
    <p:sldId id="609" r:id="rId342"/>
    <p:sldId id="610" r:id="rId343"/>
    <p:sldId id="611" r:id="rId344"/>
    <p:sldId id="612" r:id="rId345"/>
    <p:sldId id="613" r:id="rId346"/>
    <p:sldId id="614" r:id="rId347"/>
    <p:sldId id="615" r:id="rId348"/>
    <p:sldId id="616" r:id="rId349"/>
    <p:sldId id="617" r:id="rId350"/>
    <p:sldId id="618" r:id="rId351"/>
    <p:sldId id="619" r:id="rId352"/>
    <p:sldId id="620" r:id="rId353"/>
    <p:sldId id="621" r:id="rId354"/>
    <p:sldId id="622" r:id="rId3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viewProps" Target="view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tableStyles" Target="tableStyles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presProps" Target="pres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theme" Target="theme/theme1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222BC-C2B2-4F9F-9502-1A4BFB435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750BBA-2CC5-4797-B71E-A5BAE292A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142768-36C9-4C2E-9221-49E72841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3F6E1-213E-411D-A1D3-E7A6CF81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278D5B-988D-4652-A15E-15B1244B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30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F7453-9AC4-4DBA-BE1C-BC94FBC3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D0C350-362C-42E8-908A-130911120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C22B7C-62CE-43C9-BD6D-495146A2C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A0E84-3725-454F-AA47-E330F4E1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DFC145-0BAE-46EF-9680-7DB00F7E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51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F38D69-17C9-4817-89BC-F93430527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0991E-0E98-442C-BA7D-F62356B90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F1A05F-A937-44E6-BA70-9D28E597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993849-7086-4899-9A35-56BC21D9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F76430-9BCB-492A-AE2B-AB3C43CC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53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8C073-D9C2-448F-8D74-AD9FBB8B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7F215C-0734-4796-8CB2-DAF3536C1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47261C-B134-4F33-A2B9-CB708611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A8C61E-17B4-42FE-9A42-92A4010A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8F6123-7D31-4561-A1BE-28B540B2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05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C398F-6A31-4730-9AA0-EA175A94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38305B-634F-405C-9897-D9B56205E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D16A90-E0E0-4B1B-9B5E-848E4E2B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4C3479-043B-42F3-8A14-7C1460C3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84F5C6-4CA6-44C1-A4F6-B67CDB6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29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2632F-D6B9-433C-8B72-076A771B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B1EECB-8E01-4F59-AB74-B1D1BE254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45DA21-20EE-4F65-BF6D-7FECB7B01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1F5E39-9278-4A80-AB99-9F8237B7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454DBE-2C46-493B-A58E-A4C845B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59C1AA-6FDC-4FBC-8D74-26DBF612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4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7F972-B62B-4A17-979F-9FDB2F5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19A06-2373-4B87-827E-58FE0F27D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C4F403-727A-44F1-AE97-F57CA4B5A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A89C1D-2452-4054-9B94-3ACDCD91B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57B385-97C9-43D1-A467-12D8416D5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024DEB-47E2-4B54-AF35-E5EB0DBA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1B3043-2EB8-45C5-8020-4975C97B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D461854-BE48-4988-A79B-BF1D372F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9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FF283-CB1B-42CF-95BD-14FABEC3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D8B856-F3FB-43C6-8B71-1426AAEF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0FF1E-02F9-427D-8FA8-1D65C2E0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0D9AF7A-CD32-4E17-9C3C-FC1CB8C6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50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995519E-B532-4C56-9069-CF4F0796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2C2E00-4C53-4CAA-A80A-4E390329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F6BEEE-9A99-4B3A-B8EE-1FB8FEBF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86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5D9D9-A4A1-4A01-A1D7-42FC326E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952E0-803F-4750-B544-2A322C8C3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C47BF-E542-4708-BB99-9C971A132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8AD9E3-E00D-43EE-ABFB-B2256879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219282-58C4-4E66-925F-943DC1D6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07D82F-86E7-4E96-B8F6-406AEC0B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06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1694E-9DE0-4340-858E-C1FB833E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1BAF75-33A8-44CB-8C34-B862C0FB8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764FA8-9E83-4152-85EA-716EBE3CF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D71B03-6446-49F9-BAF3-EFBE562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E40DD8-F4CF-4D11-9804-84A8BB54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BEB57C-BB47-4ED9-8A3D-6FE63A0F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13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E2358-9B14-4612-B0C8-0135CEB0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068DCF-19B9-4DC3-9CD8-B04AC8DE7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FC058F-F265-4D0A-A6D5-71FCADB94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1064B-9E40-4EE5-B6E8-1EC8414EC962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9209FA-B81D-4243-A08A-A6223DA01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CF8375-E6CF-474E-AF3A-9578295D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73E1-A139-46AF-8DC8-216F0A0900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jpe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jpeg"/><Relationship Id="rId3" Type="http://schemas.openxmlformats.org/officeDocument/2006/relationships/image" Target="../media/image225.jpeg"/><Relationship Id="rId7" Type="http://schemas.openxmlformats.org/officeDocument/2006/relationships/image" Target="../media/image229.jpe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eg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Relationship Id="rId9" Type="http://schemas.openxmlformats.org/officeDocument/2006/relationships/image" Target="../media/image231.jpe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e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-44450" y="1144588"/>
            <a:ext cx="122809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b="1" dirty="0">
                <a:latin typeface="Verdana Pro" panose="020B0604020202020204" pitchFamily="34" charset="0"/>
              </a:rPr>
              <a:t>Para encontrar algo, digitar: </a:t>
            </a:r>
          </a:p>
          <a:p>
            <a:pPr algn="ctr"/>
            <a:r>
              <a:rPr lang="pt-BR" sz="7500" b="1" dirty="0">
                <a:latin typeface="Verdana Pro" panose="020B0604020202020204" pitchFamily="34" charset="0"/>
              </a:rPr>
              <a:t>Ctrl + 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133619A-4DA8-496E-A4F9-F628F4395D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885" y="4312364"/>
            <a:ext cx="7083997" cy="20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9FCE7-3096-46E5-A3A8-86F57B76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2E4BE7-D9B5-4B5B-899B-2A6139262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DEF1C7-2EA4-45C5-96BD-E79E964BB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080147" cy="68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413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0DD5D-806D-491A-A1B2-38F56379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BDE3FD-3430-4EC1-B36C-C0696E9B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559F1B-FA76-41D7-821D-2148C09F39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6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#09</a:t>
            </a:r>
          </a:p>
        </p:txBody>
      </p:sp>
    </p:spTree>
    <p:extLst>
      <p:ext uri="{BB962C8B-B14F-4D97-AF65-F5344CB8AC3E}">
        <p14:creationId xmlns:p14="http://schemas.microsoft.com/office/powerpoint/2010/main" val="3832197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8E6BC-4D4A-47A0-8C69-A69B7ADC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C65F0A-C8A8-40FD-B177-915838F3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9EDC1A-743B-412C-9568-68D4598EF1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67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BCB9E-E66B-4DF5-B412-9BA4C518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A95D88-61B1-418E-A6AF-2C10188AD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0797E9-C4AE-4550-891A-F4D4BE82F2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333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9B893-BFA9-434F-BAB0-AF6F5E84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6D30C3-EBF2-40B1-B4D6-CED01B24A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C9E6FE-D9B3-4658-A56B-92C9DAB82A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44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5E56C-697D-4A45-9020-CACFD764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533982-7A1B-4742-8E3A-FDC4963A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BEA5DE-26C5-4166-8971-6B06F14B33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68342-B273-454D-9FA4-5DC8AA78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B908C0-D74D-4E09-A934-6EF1CBB44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E3418B-E211-4A1F-AD30-18A2E07149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2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B0817-FA2B-4568-BEA3-55D64420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30971-F0BF-4D69-8CED-EB706E62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BC07B5-9D46-4414-9A44-D9442F28FA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70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E8268-B47E-4302-B6B4-A9A67E43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2F6EE-10AE-4E7E-A1B4-A99CD5AB5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E1456B-D7DD-4F06-9B73-57659B06A3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43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54ABF-9CBB-4941-A47D-38FA09BC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0861D-71DF-4EAA-B70C-D42D58C4A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6AF7C3-C7DF-41B9-9346-983511D723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91A7E117-BFD8-4CD6-966D-0516DCEBA7EA}"/>
              </a:ext>
            </a:extLst>
          </p:cNvPr>
          <p:cNvSpPr/>
          <p:nvPr/>
        </p:nvSpPr>
        <p:spPr>
          <a:xfrm>
            <a:off x="5533099" y="1146262"/>
            <a:ext cx="5969787" cy="2908904"/>
          </a:xfrm>
          <a:prstGeom prst="wedgeRectCallout">
            <a:avLst>
              <a:gd name="adj1" fmla="val -89823"/>
              <a:gd name="adj2" fmla="val 4180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u="sng" dirty="0">
                <a:solidFill>
                  <a:schemeClr val="tx1"/>
                </a:solidFill>
              </a:rPr>
              <a:t>ÁRVORE HIERÁRQUICA DOM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</a:t>
            </a:r>
            <a:r>
              <a:rPr lang="pt-BR" dirty="0" err="1">
                <a:solidFill>
                  <a:schemeClr val="tx1"/>
                </a:solidFill>
              </a:rPr>
              <a:t>html</a:t>
            </a:r>
            <a:r>
              <a:rPr lang="pt-BR" dirty="0">
                <a:solidFill>
                  <a:schemeClr val="tx1"/>
                </a:solidFill>
              </a:rPr>
              <a:t>” é </a:t>
            </a:r>
            <a:r>
              <a:rPr lang="pt-BR" i="1" dirty="0" err="1">
                <a:solidFill>
                  <a:schemeClr val="tx1"/>
                </a:solidFill>
              </a:rPr>
              <a:t>parent</a:t>
            </a:r>
            <a:r>
              <a:rPr lang="pt-BR" i="1" dirty="0">
                <a:solidFill>
                  <a:schemeClr val="tx1"/>
                </a:solidFill>
              </a:rPr>
              <a:t> (pai/mãe)</a:t>
            </a:r>
            <a:r>
              <a:rPr lang="pt-BR" dirty="0">
                <a:solidFill>
                  <a:schemeClr val="tx1"/>
                </a:solidFill>
              </a:rPr>
              <a:t> de “</a:t>
            </a:r>
            <a:r>
              <a:rPr lang="pt-BR" dirty="0" err="1">
                <a:solidFill>
                  <a:schemeClr val="tx1"/>
                </a:solidFill>
              </a:rPr>
              <a:t>head</a:t>
            </a:r>
            <a:r>
              <a:rPr lang="pt-BR" dirty="0">
                <a:solidFill>
                  <a:schemeClr val="tx1"/>
                </a:solidFill>
              </a:rPr>
              <a:t>” e “body”</a:t>
            </a:r>
          </a:p>
          <a:p>
            <a:r>
              <a:rPr lang="pt-BR" dirty="0">
                <a:solidFill>
                  <a:schemeClr val="tx1"/>
                </a:solidFill>
              </a:rPr>
              <a:t>“</a:t>
            </a:r>
            <a:r>
              <a:rPr lang="pt-BR" dirty="0" err="1">
                <a:solidFill>
                  <a:schemeClr val="tx1"/>
                </a:solidFill>
              </a:rPr>
              <a:t>head</a:t>
            </a:r>
            <a:r>
              <a:rPr lang="pt-BR" dirty="0">
                <a:solidFill>
                  <a:schemeClr val="tx1"/>
                </a:solidFill>
              </a:rPr>
              <a:t>” e “body” são </a:t>
            </a:r>
            <a:r>
              <a:rPr lang="pt-BR" i="1" dirty="0" err="1">
                <a:solidFill>
                  <a:schemeClr val="tx1"/>
                </a:solidFill>
              </a:rPr>
              <a:t>childrens</a:t>
            </a:r>
            <a:r>
              <a:rPr lang="pt-BR" i="1" dirty="0">
                <a:solidFill>
                  <a:schemeClr val="tx1"/>
                </a:solidFill>
              </a:rPr>
              <a:t> (filhos)</a:t>
            </a:r>
            <a:r>
              <a:rPr lang="pt-BR" dirty="0">
                <a:solidFill>
                  <a:schemeClr val="tx1"/>
                </a:solidFill>
              </a:rPr>
              <a:t> de “</a:t>
            </a:r>
            <a:r>
              <a:rPr lang="pt-BR" dirty="0" err="1">
                <a:solidFill>
                  <a:schemeClr val="tx1"/>
                </a:solidFill>
              </a:rPr>
              <a:t>html</a:t>
            </a:r>
            <a:r>
              <a:rPr lang="pt-BR" dirty="0">
                <a:solidFill>
                  <a:schemeClr val="tx1"/>
                </a:solidFill>
              </a:rPr>
              <a:t>”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OBS.: Não adianta/precisa decorar. Cada página tem sua própria árvore DOM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54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#03</a:t>
            </a:r>
          </a:p>
        </p:txBody>
      </p:sp>
    </p:spTree>
    <p:extLst>
      <p:ext uri="{BB962C8B-B14F-4D97-AF65-F5344CB8AC3E}">
        <p14:creationId xmlns:p14="http://schemas.microsoft.com/office/powerpoint/2010/main" val="506872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6613C-6DE3-45B3-B0F8-4B9A4AF3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67E353-4BF5-4C66-9320-42A6BCBE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8EB4C7-D5B2-4390-8E0F-5F97D8E3AF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C38B8D0A-FC00-4511-BBFE-5B20A15BB7F4}"/>
              </a:ext>
            </a:extLst>
          </p:cNvPr>
          <p:cNvSpPr/>
          <p:nvPr/>
        </p:nvSpPr>
        <p:spPr>
          <a:xfrm>
            <a:off x="7060413" y="2763395"/>
            <a:ext cx="4853291" cy="1464048"/>
          </a:xfrm>
          <a:prstGeom prst="wedgeRectCallout">
            <a:avLst>
              <a:gd name="adj1" fmla="val -81588"/>
              <a:gd name="adj2" fmla="val 2819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u="sng" dirty="0">
                <a:solidFill>
                  <a:schemeClr val="tx1"/>
                </a:solidFill>
              </a:rPr>
              <a:t>ÁRVORE HIERÁRQUICA DOM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Na prática, esta é a árvore hierárquica do slide anterior implementada no código.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31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DB0DE-EB84-468F-8536-DE1D5A2C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3E736-CD9B-4693-8156-F6BEF961B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8D66D3-5E93-4A26-8867-C420A7FCA1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9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D987C-A0F9-4EAC-83A5-B62E69CC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754809-83C0-4781-9FE5-65CFE5C4C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9D0401-71D9-4D82-BC05-A180A1B18E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771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689AF-38D8-414C-8CD1-9C14917C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113761-D340-4F14-9640-0F83FA637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9E30B5-B44C-4940-A712-A45DE94CF0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822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6E840-A29B-41AC-8D8E-19211462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AC068-5CE6-4577-84B2-7D5272DE1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4614F6-293D-467E-A543-AA4A1D0252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115004B-1659-45E0-A47A-247AA59069D9}"/>
              </a:ext>
            </a:extLst>
          </p:cNvPr>
          <p:cNvSpPr/>
          <p:nvPr/>
        </p:nvSpPr>
        <p:spPr>
          <a:xfrm>
            <a:off x="6096001" y="2763395"/>
            <a:ext cx="5817704" cy="1464048"/>
          </a:xfrm>
          <a:prstGeom prst="wedgeRectCallout">
            <a:avLst>
              <a:gd name="adj1" fmla="val -66361"/>
              <a:gd name="adj2" fmla="val 616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[0] significa acessar o parágrafo zero (Aqui vai o resultado)</a:t>
            </a:r>
          </a:p>
          <a:p>
            <a:r>
              <a:rPr lang="pt-BR" b="1" dirty="0">
                <a:solidFill>
                  <a:schemeClr val="tx1"/>
                </a:solidFill>
              </a:rPr>
              <a:t>[1] significa acessar o parágrafo um (Aprendendo a usar ...)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897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E61E8-B30E-4218-A673-DC3BE751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FEF6B-2C99-40CE-8723-DB36380A9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BE738B-BEAB-4E74-965F-06AD53E9FC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3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9F6C8-4B27-4A3B-B0A0-0ACB1DFD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492133-97CB-44C3-99B8-BE3E763CC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C00756-630D-431A-B28C-8695FB606F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303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74EB4-6DC9-44E6-91EC-8A0305ED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538F47-2702-41BD-A4A3-3BCBC99C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A6DF22-8F97-4D55-93B2-1BBD181A59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651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01562-C773-44D2-B00D-61F1FFFB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D0090B-5310-484F-96CA-A478BAB44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95B59A-EEF3-4379-A92F-0FF5EA1C1C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26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CA9E5-7FEA-46EB-8855-85C96C0D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41AFC0-F485-4302-AB7D-DE8CC3CA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553052-6094-4A01-A362-5894244E0F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8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B726C-4F8A-4DB1-9987-876C8E66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6A7731-AD78-448A-932D-9CE3EF7B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5F82CF-1C44-49D3-A7B9-9B16427DB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12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4D6DB-59F9-470D-9A40-16EEFBA5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183643-0AC3-498F-BD68-8B2F4A3FD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915A25-5D48-43EA-A4C5-E1CE51B22B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26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C0824-04D2-43D8-8376-8BFF761C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456156-1CFB-4F3A-B5B0-446F6E5A2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A2D485-F14F-42DA-BCBC-AD4A48788E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551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6F129-9957-41A1-84D9-4E8A06CC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682059-1AAB-4099-9303-EC66E3A2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E9CC6B-253F-4F23-8D5E-C57E2DF95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38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61711-A368-457F-BFD5-79FE8181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A24992-C404-47DE-8C66-46FD60CF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A77511-8058-4427-AD52-7032683BE1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40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BCD15-6D09-4BC0-A809-E6A2ED11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17B65-F495-48D4-8580-2F811906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D9CB2C-0728-40EC-BA42-C6FB9CBADE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3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8547F-EC3C-4C07-ACA1-2742F09C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FFA900-AE54-402B-9B68-191BF198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EA7A3D-3794-4A33-8247-D6E79341CB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786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9CEDC-F803-4A42-8728-30F8DBCB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206519-9A99-47EB-86BD-03B2E14B4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D4A289-A438-47C4-801E-3F95E863AA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941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C97A4-51AC-4430-920E-3D44D620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967574-03B6-4E29-B383-9BC27E00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454844-1F5B-42A6-81FD-9FBAE47318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168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9E41E-4BFB-4FCA-8B8D-7F2F9E60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B88690-BC2D-4685-83CB-C91D84658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04616B-FB1A-4EFF-BB23-7FF8651971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527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03A0B-2D8A-4A29-93C9-E6F234C2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7CFA62-AA13-4DA6-BCB5-CE5591744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2568B8-0B13-4E05-B764-B1AF48B5E7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9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A57A2-DE7F-4DD4-A808-521D195B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B386D9-0E2A-449A-898E-4193CAF0F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26A0B4-8716-4A9D-B8F2-CECDD32C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920756" cy="68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62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DBB8A-23A2-42FE-A75B-80EFE9BA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45F481-85F8-4599-8F1C-44CB51EC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6A5B10-F109-47BA-B04E-04C780B5B6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245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24B1D41-ADBA-464F-BBA2-98DCB80C40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79ADF28-8445-4D7A-8939-6A27658CBE91}"/>
              </a:ext>
            </a:extLst>
          </p:cNvPr>
          <p:cNvSpPr/>
          <p:nvPr/>
        </p:nvSpPr>
        <p:spPr>
          <a:xfrm>
            <a:off x="6096001" y="3301999"/>
            <a:ext cx="2895599" cy="925443"/>
          </a:xfrm>
          <a:prstGeom prst="wedgeRectCallout">
            <a:avLst>
              <a:gd name="adj1" fmla="val -105121"/>
              <a:gd name="adj2" fmla="val 15187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“#” é usado para </a:t>
            </a:r>
            <a:r>
              <a:rPr lang="pt-BR" b="1" dirty="0" err="1">
                <a:solidFill>
                  <a:schemeClr val="tx1"/>
                </a:solidFill>
              </a:rPr>
              <a:t>div</a:t>
            </a:r>
            <a:r>
              <a:rPr lang="pt-BR" b="1" dirty="0">
                <a:solidFill>
                  <a:schemeClr val="tx1"/>
                </a:solidFill>
              </a:rPr>
              <a:t> id</a:t>
            </a:r>
          </a:p>
          <a:p>
            <a:r>
              <a:rPr lang="pt-BR" b="1" dirty="0">
                <a:solidFill>
                  <a:schemeClr val="tx1"/>
                </a:solidFill>
              </a:rPr>
              <a:t>“.”  é usado para  </a:t>
            </a:r>
            <a:r>
              <a:rPr lang="pt-BR" b="1" dirty="0" err="1">
                <a:solidFill>
                  <a:schemeClr val="tx1"/>
                </a:solidFill>
              </a:rPr>
              <a:t>div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class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BAB4B8B8-0C91-475C-B8A4-54E666539D58}"/>
              </a:ext>
            </a:extLst>
          </p:cNvPr>
          <p:cNvSpPr/>
          <p:nvPr/>
        </p:nvSpPr>
        <p:spPr>
          <a:xfrm>
            <a:off x="3429001" y="1803399"/>
            <a:ext cx="2895599" cy="925443"/>
          </a:xfrm>
          <a:prstGeom prst="wedgeRectCallout">
            <a:avLst>
              <a:gd name="adj1" fmla="val -105121"/>
              <a:gd name="adj2" fmla="val 15187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 err="1">
                <a:solidFill>
                  <a:schemeClr val="tx1"/>
                </a:solidFill>
              </a:rPr>
              <a:t>div</a:t>
            </a:r>
            <a:r>
              <a:rPr lang="pt-BR" b="1" dirty="0">
                <a:solidFill>
                  <a:schemeClr val="tx1"/>
                </a:solidFill>
              </a:rPr>
              <a:t> id, portanto usar “#”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299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21F2A-3399-40ED-B8B4-1465E9FC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C08102-5739-4AA9-9C53-B3C2A1FF7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76A403-98A7-4161-A6E0-E94612E218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313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DDA2B-0F25-4B29-947C-749E8AA6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60B076-085D-4CBB-80EB-E669B9F7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3599C9-6C33-41B3-B314-9E05B7F763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08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#10</a:t>
            </a:r>
          </a:p>
        </p:txBody>
      </p:sp>
    </p:spTree>
    <p:extLst>
      <p:ext uri="{BB962C8B-B14F-4D97-AF65-F5344CB8AC3E}">
        <p14:creationId xmlns:p14="http://schemas.microsoft.com/office/powerpoint/2010/main" val="6838961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9E25D-6F0F-4775-B5CC-9EB1CCAC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1E54B-668E-4AEE-BE64-31CCCD9A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0FE2E6-C96B-4FF0-B987-E58BD8BD86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467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717C426-F285-494B-BB5C-B927133BBC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055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9C025-1149-4713-B868-DEAFF272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F28FF3-0838-4161-95A5-6C7DAEDFA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437A50-5201-4643-BBAB-050DBC8F33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C97FF1C-A6F6-4D75-BA3E-59D92D987562}"/>
              </a:ext>
            </a:extLst>
          </p:cNvPr>
          <p:cNvSpPr/>
          <p:nvPr/>
        </p:nvSpPr>
        <p:spPr>
          <a:xfrm>
            <a:off x="6096001" y="2676939"/>
            <a:ext cx="2895599" cy="1550503"/>
          </a:xfrm>
          <a:prstGeom prst="wedgeRectCallout">
            <a:avLst>
              <a:gd name="adj1" fmla="val -152261"/>
              <a:gd name="adj2" fmla="val 2232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Não adianta/precisa decorar. Cada página tem sua própria árvore DOM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399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3E77E-6F4D-42E3-84BC-67BCFDD8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A45F7E-EDE2-47D7-9469-31B413CC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3AA07D-6EB6-4953-80EA-9485747B75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938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C560E-917E-4094-93A3-20C498E1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067FAB-CF14-48BA-80D0-2CD1820B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BD4FD2-D08C-4A37-90B5-930DEC7B58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8B1A3-EE96-421E-8E5B-A5593357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0EBB0-D822-4AE3-80E2-6C15BD74B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08C5DE-E332-4560-9C39-B08E4C05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30481" cy="68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467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76671-3DCD-4B04-BD08-677AE41C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288C82-AE76-40F5-A344-8BBB2224C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909946-51CF-402D-A289-3F0FCF77A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383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A51F9-35E0-40EF-8D59-CEE688F4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6CD8AA-50EF-4E07-A0DD-A2867EEDE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258EF-1976-41EF-8EE5-C36565CD2D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065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3593D-97BF-4A42-BA53-5D6ECB0E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2235A4-8159-475D-8F3A-9CD736E80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5C5394-E0E2-4F02-A2A0-4BDA95B33E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29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D5A6-F467-4912-B200-2680433C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F8F295-561A-4F32-B803-BDC42909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C0E65D-8734-4D12-8CC3-7D099106AE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B4F574F-EE86-4896-9EC2-B28477402517}"/>
              </a:ext>
            </a:extLst>
          </p:cNvPr>
          <p:cNvSpPr/>
          <p:nvPr/>
        </p:nvSpPr>
        <p:spPr>
          <a:xfrm>
            <a:off x="3744687" y="1295435"/>
            <a:ext cx="3846285" cy="925443"/>
          </a:xfrm>
          <a:prstGeom prst="wedgeRectCallout">
            <a:avLst>
              <a:gd name="adj1" fmla="val -93761"/>
              <a:gd name="adj2" fmla="val 9854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Bloco de códigos ficam entre chaves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128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ACEC5-EA4A-42C6-B2B5-3B5C6448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4B4E3-83E3-489F-A678-F6641701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D0E594-A9E8-4ECD-AE18-D420B7221B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19A9DBB-263F-4F44-8264-219AAB1FE83C}"/>
              </a:ext>
            </a:extLst>
          </p:cNvPr>
          <p:cNvSpPr/>
          <p:nvPr/>
        </p:nvSpPr>
        <p:spPr>
          <a:xfrm>
            <a:off x="3759201" y="1027906"/>
            <a:ext cx="3846285" cy="925443"/>
          </a:xfrm>
          <a:prstGeom prst="wedgeRectCallout">
            <a:avLst>
              <a:gd name="adj1" fmla="val -99421"/>
              <a:gd name="adj2" fmla="val 7502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aceita função anônima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407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875C8-CBFD-4CB2-9611-DCF83D4C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C2E8C5-2D1A-4FE7-9022-7E00C9AF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82893B-B9A1-49EC-ADEE-C828973F6D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511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0ACC9-E2EF-456E-904E-28C94D36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76FE85-4EFB-4FAE-9908-299B0B67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73AE21-9AD7-4D2E-A94E-BBBC0B0559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818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A892C-3F34-449B-B6A7-F2968225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4C28CF-B8A1-40DA-902D-D74D80EA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F452F8-B134-4B5F-8074-8264FD5201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7177CAF-4D0D-4E92-9343-AC16C8F26A16}"/>
              </a:ext>
            </a:extLst>
          </p:cNvPr>
          <p:cNvSpPr/>
          <p:nvPr/>
        </p:nvSpPr>
        <p:spPr>
          <a:xfrm>
            <a:off x="6648174" y="2220601"/>
            <a:ext cx="3846285" cy="925443"/>
          </a:xfrm>
          <a:prstGeom prst="wedgeRectCallout">
            <a:avLst>
              <a:gd name="adj1" fmla="val -122506"/>
              <a:gd name="adj2" fmla="val -1519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aceita função anônima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158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54D36-4362-4521-A25C-BC2B8F7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44CE36-27EC-4C97-99ED-48D9E0B81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8DF9DC-B6D3-472F-87C9-937345D5B9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231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42291-3AD8-4EAA-AD58-3358FFED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D1C4A0-FB1F-4A32-8643-F1CF18E73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4B0145-40CF-4CC0-88E5-71B8298D7A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33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-4445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#05</a:t>
            </a:r>
          </a:p>
        </p:txBody>
      </p:sp>
    </p:spTree>
    <p:extLst>
      <p:ext uri="{BB962C8B-B14F-4D97-AF65-F5344CB8AC3E}">
        <p14:creationId xmlns:p14="http://schemas.microsoft.com/office/powerpoint/2010/main" val="6233884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F9695-677A-46DE-AD19-CA692AA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7F29E2-DCE4-4B97-BEDC-DBDA202E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35BA7A-4804-4012-B725-CEFABEF7C8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CD4767A3-6D8B-484F-8AD0-E71707D75B48}"/>
              </a:ext>
            </a:extLst>
          </p:cNvPr>
          <p:cNvSpPr/>
          <p:nvPr/>
        </p:nvSpPr>
        <p:spPr>
          <a:xfrm>
            <a:off x="3268870" y="786159"/>
            <a:ext cx="3846285" cy="925443"/>
          </a:xfrm>
          <a:prstGeom prst="wedgeRectCallout">
            <a:avLst>
              <a:gd name="adj1" fmla="val -80471"/>
              <a:gd name="adj2" fmla="val 13802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addEventListener</a:t>
            </a:r>
            <a:r>
              <a:rPr lang="pt-BR" dirty="0">
                <a:solidFill>
                  <a:schemeClr val="tx1"/>
                </a:solidFill>
              </a:rPr>
              <a:t> para deixar o HTML mais limpo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883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880C1-0B77-4943-9B89-FCD974D1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00B60D-836C-4648-969C-6D7F8A9F7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111DD3-4FAB-47CC-93E5-B2D95503E6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802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45B4-F92E-454B-B397-5DF81AE3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D88C42-6282-4B33-B2C6-3B9FD204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543C4A-F516-4B27-BC31-1A6918409F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CA510F9-6DDA-48A7-9E5A-A5BCB773B487}"/>
              </a:ext>
            </a:extLst>
          </p:cNvPr>
          <p:cNvSpPr/>
          <p:nvPr/>
        </p:nvSpPr>
        <p:spPr>
          <a:xfrm>
            <a:off x="3414013" y="765245"/>
            <a:ext cx="3846285" cy="925443"/>
          </a:xfrm>
          <a:prstGeom prst="wedgeRectCallout">
            <a:avLst>
              <a:gd name="adj1" fmla="val -80471"/>
              <a:gd name="adj2" fmla="val 13802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Window</a:t>
            </a:r>
            <a:r>
              <a:rPr lang="pt-BR" dirty="0">
                <a:solidFill>
                  <a:schemeClr val="tx1"/>
                </a:solidFill>
              </a:rPr>
              <a:t> errado de propósito (certo é minúsculo)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3A484963-479A-4524-B4BE-498DCF3B69BD}"/>
              </a:ext>
            </a:extLst>
          </p:cNvPr>
          <p:cNvSpPr/>
          <p:nvPr/>
        </p:nvSpPr>
        <p:spPr>
          <a:xfrm>
            <a:off x="3530126" y="3893073"/>
            <a:ext cx="3776870" cy="925443"/>
          </a:xfrm>
          <a:prstGeom prst="wedgeRectCallout">
            <a:avLst>
              <a:gd name="adj1" fmla="val 64072"/>
              <a:gd name="adj2" fmla="val 266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F12 no navegador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&gt;&gt; Console</a:t>
            </a:r>
          </a:p>
          <a:p>
            <a:r>
              <a:rPr lang="pt-BR" sz="1500" dirty="0">
                <a:solidFill>
                  <a:schemeClr val="tx1"/>
                </a:solidFill>
              </a:rPr>
              <a:t>&gt;&gt; Ver indicação de erro “</a:t>
            </a:r>
            <a:r>
              <a:rPr lang="pt-BR" sz="1500" dirty="0" err="1">
                <a:solidFill>
                  <a:schemeClr val="tx1"/>
                </a:solidFill>
              </a:rPr>
              <a:t>at</a:t>
            </a:r>
            <a:r>
              <a:rPr lang="pt-BR" sz="1500" dirty="0">
                <a:solidFill>
                  <a:schemeClr val="tx1"/>
                </a:solidFill>
              </a:rPr>
              <a:t> ex006.html:26”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4963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4A711DB-EA63-4108-AA31-FE98639E99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7E0AC7-4607-476A-80D5-BF6B1274F5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9928" y="259018"/>
            <a:ext cx="4760686" cy="3604532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FD59302-0AA8-475B-9F27-6B877F6235E2}"/>
              </a:ext>
            </a:extLst>
          </p:cNvPr>
          <p:cNvSpPr/>
          <p:nvPr/>
        </p:nvSpPr>
        <p:spPr>
          <a:xfrm>
            <a:off x="7837280" y="4455886"/>
            <a:ext cx="3776870" cy="1727200"/>
          </a:xfrm>
          <a:prstGeom prst="wedgeRectCallout">
            <a:avLst>
              <a:gd name="adj1" fmla="val -34308"/>
              <a:gd name="adj2" fmla="val -19518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Ao clicar no erro da aba “Console” (pagina anterior), abre-se uma janela da aba “</a:t>
            </a:r>
            <a:r>
              <a:rPr lang="pt-BR" dirty="0" err="1">
                <a:solidFill>
                  <a:schemeClr val="tx1"/>
                </a:solidFill>
              </a:rPr>
              <a:t>Sources</a:t>
            </a:r>
            <a:r>
              <a:rPr lang="pt-BR" dirty="0">
                <a:solidFill>
                  <a:schemeClr val="tx1"/>
                </a:solidFill>
              </a:rPr>
              <a:t>” indicando exatamente onde está o erro (no caso, linha 26)</a:t>
            </a:r>
            <a:endParaRPr lang="pt-BR" sz="1500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494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F1F2C-BF73-4214-9962-01A455E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B0AE22-2301-4FF6-B26B-25600A9D2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E4AAA6-5DE9-435B-9AB7-68EDCDD758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172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BBD2E-3CBF-4120-87DD-0C0D3D77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F36E2C-93FC-4D52-A84F-4ABF6454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55BEA1-11A3-4616-B5C7-8F77EF1135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327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#11</a:t>
            </a:r>
          </a:p>
        </p:txBody>
      </p:sp>
    </p:spTree>
    <p:extLst>
      <p:ext uri="{BB962C8B-B14F-4D97-AF65-F5344CB8AC3E}">
        <p14:creationId xmlns:p14="http://schemas.microsoft.com/office/powerpoint/2010/main" val="14404068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F03B-1533-42F6-B495-96BA47C5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747E6E-B6F5-4B8F-A7DB-2DD67150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201D44-4598-43B9-A69C-AB1D45ED7D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459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9A5D9-C575-4782-A6E5-16CD974D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AC600D-6BD6-4D6C-8A5C-1C2E616A4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C63E5B-0320-4291-95C4-1FA3599F49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607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C0AFC-0623-45F4-8E43-13094E3F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781751-E187-4900-B520-28AED611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F2655B-19FA-4FFD-960A-C884C6BBC5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92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E4E3CE0-30B1-4B6D-91B4-5BBC064BC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2372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1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93762-DA35-41E3-B775-E8D04B36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241A05-1851-4DC9-9502-00B198D1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88AAB3-0C04-4A4A-8728-55368DB967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184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0574B-6C3A-41E7-929E-1F476054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BD1E71-5E9C-4482-BB51-0BCB0FD8A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0EF708-C255-43BC-9CB6-CA94869F16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94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9E0AF-D672-4508-A0E1-6F3C59F0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1AEF2B-C65A-4B44-B02E-CF4027832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5E16A0-7FA7-456A-BB4D-55111B338B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38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5EEF2-1857-462B-BD3C-F7D53742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032E3-D901-4973-8AA7-C132EED0F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D4DC6A-DBE6-49E9-AEE8-92302B89AE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095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DABA2-C589-4524-BB8E-6728790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E4F82-90C7-4C01-8E52-28F286C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0FFB33-271F-407A-B498-B977373326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04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DABA2-C589-4524-BB8E-6728790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E4F82-90C7-4C01-8E52-28F286C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DBF614-351F-48CA-9F62-4DAECB9068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78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DABA2-C589-4524-BB8E-6728790C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E4F82-90C7-4C01-8E52-28F286C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26C030-6E84-4282-AD19-9AF5302332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545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E7BE5-E79F-4781-AC77-42DBC8CE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241D3E-D220-4C6A-BD80-D2B0F3A6A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EC6ED-CA4D-453B-A4CD-EA2D162597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57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4F740-A8A2-4FBF-90F5-FFBA31C1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D08F8C-41FA-43E0-B4D5-EAA4E2689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751478-3440-4F17-B84D-F171C7D860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1541FCD-812A-4910-ACEA-F7FE125F21DC}"/>
              </a:ext>
            </a:extLst>
          </p:cNvPr>
          <p:cNvSpPr/>
          <p:nvPr/>
        </p:nvSpPr>
        <p:spPr>
          <a:xfrm>
            <a:off x="5605670" y="3075851"/>
            <a:ext cx="4572000" cy="925443"/>
          </a:xfrm>
          <a:prstGeom prst="wedgeRectCallout">
            <a:avLst>
              <a:gd name="adj1" fmla="val -72327"/>
              <a:gd name="adj2" fmla="val 15234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Apertar “F8” para que a extensão Node.js  </a:t>
            </a:r>
            <a:r>
              <a:rPr lang="pt-BR" dirty="0" err="1">
                <a:solidFill>
                  <a:schemeClr val="tx1"/>
                </a:solidFill>
              </a:rPr>
              <a:t>Exec</a:t>
            </a:r>
            <a:r>
              <a:rPr lang="pt-BR" dirty="0">
                <a:solidFill>
                  <a:schemeClr val="tx1"/>
                </a:solidFill>
              </a:rPr>
              <a:t> seja executada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581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03AB4-D82C-4A58-8A70-A6604538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B2F105-F5EB-479C-85D2-06E028CC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269AB0-9269-4DF6-95B9-2A3FBD41D0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2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860E2-71CF-4EBC-8738-3B40702B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A2B38-014E-4E8B-A078-3BD6091F0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83BCBF-8F61-4A96-B260-E0CA4B7292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7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12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B35E5-67EA-490D-9B00-FA8D602D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ACEB17-27FA-4EB4-B7E0-AC290834D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C8CE2E-81DE-4468-AAFD-F9EF33AF67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22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50A65-5E66-4249-8FF7-87588913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CA8596-C217-4677-A1C7-D7361EEC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BB07D5-35AC-4312-AAC1-9DBA2940F3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183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53765-B581-40AE-857C-F1AC373E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2ED858-846F-4F68-84DA-BFC965A62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381C51-0EC6-4698-AE7C-BC4B6E53AD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99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2AC02-4A0D-4EDE-97FF-5D0962E7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0E352F-D40E-493F-9512-7DDAE5FD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2FD2F1-23A0-400B-99C6-562670B739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7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FBD75-9874-4403-AFA2-2495CFA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4C1221-F494-4077-B62C-F9FB5765D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4BF79D-3044-4D35-81DE-DE8538E8B4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955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64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F862E-B4FC-4E85-9151-361E8D80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EB9E75-DFDC-4F17-B850-358620018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966BA9-6250-4089-BCC2-9AA05C7B89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26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6F509-BDA2-4DC1-88DA-C2A49FB4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AC0687-97DF-4DBC-96E5-2DB65CB4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821E13-C719-4228-A4ED-0EDCC7199F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218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7C5D5-88DA-4098-AD3E-E3D62E7D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DF8EEE-37B0-49B3-AE90-A7B39D69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0B0797-7930-4796-BAB7-0F98ED41E3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22DDB-2C5A-4DC0-A30C-14ED410C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F8CB3-A420-4804-81E5-B65E7DD82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878633-690C-43BA-A209-2442465621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8989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C8027-6661-4671-81B4-CDFAE14B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B7405B-D849-4F3F-91A9-383D5AC6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E4893D-A798-4C82-BC3D-3BFCF5474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8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A9933-E182-46C5-89A7-4E6AE77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03328E-9FDB-4EFA-9007-8DEBEA2E5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87C54C0-A555-4CAA-97D1-082D9FAE46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752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B92DA-59D6-42C6-B168-5A34E3A7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381D56-E395-47BF-91CB-7FFA0D51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9207AB-9C2F-4F82-A53E-E0D01E905C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EBD665D-03E3-4443-BED2-AEFDCCCD7C38}"/>
              </a:ext>
            </a:extLst>
          </p:cNvPr>
          <p:cNvSpPr/>
          <p:nvPr/>
        </p:nvSpPr>
        <p:spPr>
          <a:xfrm>
            <a:off x="3390790" y="2966277"/>
            <a:ext cx="3846285" cy="1859723"/>
          </a:xfrm>
          <a:prstGeom prst="wedgeRectCallout">
            <a:avLst>
              <a:gd name="adj1" fmla="val -56896"/>
              <a:gd name="adj2" fmla="val -1298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DESAFIO: Fazer este exercício em HTML (como foi feito o exercício 10).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Dica: Não precisa converter a variável para </a:t>
            </a:r>
            <a:r>
              <a:rPr lang="pt-BR" dirty="0" err="1">
                <a:solidFill>
                  <a:schemeClr val="tx1"/>
                </a:solidFill>
              </a:rPr>
              <a:t>Number</a:t>
            </a:r>
            <a:r>
              <a:rPr lang="pt-BR" dirty="0">
                <a:solidFill>
                  <a:schemeClr val="tx1"/>
                </a:solidFill>
              </a:rPr>
              <a:t> – pois ela é texto.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2119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D16B8-CC59-4A97-9471-BAB3B2CE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DA0A5-BF65-419A-8EEF-286800BF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39D5D5-36FE-4184-A8CC-1947C6C1B5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782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#12</a:t>
            </a:r>
          </a:p>
        </p:txBody>
      </p:sp>
    </p:spTree>
    <p:extLst>
      <p:ext uri="{BB962C8B-B14F-4D97-AF65-F5344CB8AC3E}">
        <p14:creationId xmlns:p14="http://schemas.microsoft.com/office/powerpoint/2010/main" val="23031729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98854-F710-4AAF-9EDE-18CFFBEB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C8789A-4671-428F-8A26-B1B9AB810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F3D752-7838-4430-AEA4-64C02F42FC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798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48AD0-07B9-4A2A-9713-B60FE85F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45AD29-A59B-4E04-8AA8-187E0BB0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99E20-EC85-4E2F-9680-AA71D0E151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82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7841C-544D-4204-84B8-E1298DB0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29CA1-D849-4EDC-9884-32C3E26EE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83F17F-731D-4032-9589-1A7FBEF3B7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93F9E-7E2C-425A-A5A8-97C3EDAE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67F65A-6865-4914-ACEA-3E0CBD48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CC0E2B-A409-490B-B51A-7B00B67B59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790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97DB2-5190-4F30-A8B2-6747000F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9F08E3-06B1-4252-B59B-00325309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E56ADE-8F62-4D99-AE46-25CE897E72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057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02BE1-E76A-4637-B7C0-2FD2316E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BA99B3-4786-435A-BCBC-254FD69EE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C1DD21-C277-466D-A5B8-D528BE8E48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21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E54C9-1589-4DD3-86AE-E09C0625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E0E40F-32EC-4E68-BAB1-E1FA67EC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21A107-B4B0-4545-9867-DB8EEE164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24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EE093-2632-4192-89C9-9AB32C51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E4C6C0-1AB7-4C8D-A51D-5D1F38C41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B8E4C2-A29E-42EB-955C-F17597B999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240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A7E5A-48B2-4F33-9A34-ECEF1FBC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53CEF6-9D5D-4B64-851B-A165D6F8D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288512-4399-419F-BE37-F221AE1C32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A32785F-823E-41F4-B01A-5C36DD398208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72132"/>
              <a:gd name="adj2" fmla="val 1570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484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44F07-639A-462B-8C90-FF967F6E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B66A63-E411-4359-9821-558F1BB9E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196D08-1F73-42A1-AC1E-89834116E2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123D4B4-CFB8-4436-8A84-2233ABE9778C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63547"/>
              <a:gd name="adj2" fmla="val 1695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069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8E511-79BF-4095-BE61-A716D1AA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C97CBC-3E57-4920-93FA-90EA22B80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7FDE4E-6A8B-44FB-8E00-85B56CC9CD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BC9FC47-9500-42CD-BC38-EE6CBB20A391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43736"/>
              <a:gd name="adj2" fmla="val -9960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589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EEBA5-49F0-4435-AA00-9007EC6E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223BA1-FC3A-4633-A3B8-8F4A922C6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63CAE0-0AAA-4597-A781-558A2FD85E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8BA1C9E-98FC-40AF-9D79-7AC7D5F1D99C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60245"/>
              <a:gd name="adj2" fmla="val -8589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373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C0F94-CC3F-435A-A9AF-5916E054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4C37E9-7D16-4F63-B4AC-5B8A467B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547020-0D06-4ECE-9982-742BCE6105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CF8BFD0-20CC-426A-A97A-74E8D6C3A89C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56613"/>
              <a:gd name="adj2" fmla="val -8464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438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0BDCE-3867-4CCB-86CF-DD904679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51B8C8-D0BC-4FBB-A632-3DC53E5B3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0C81D5-9975-4F8F-B523-360499CDF0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8A773D7D-3B77-4C98-B6C9-6AD0F0968A97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52981"/>
              <a:gd name="adj2" fmla="val -883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313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6E083-5645-48BB-84D7-04F98EF4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F36A8B-1D4E-44C2-A093-396A7B082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3626F-1653-43D1-84B4-9170A4F870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F5D744F-4058-4E78-8391-11A6899901A0}"/>
              </a:ext>
            </a:extLst>
          </p:cNvPr>
          <p:cNvSpPr/>
          <p:nvPr/>
        </p:nvSpPr>
        <p:spPr>
          <a:xfrm>
            <a:off x="6096000" y="2851977"/>
            <a:ext cx="3846285" cy="2037523"/>
          </a:xfrm>
          <a:prstGeom prst="wedgeRectCallout">
            <a:avLst>
              <a:gd name="adj1" fmla="val -152651"/>
              <a:gd name="adj2" fmla="val -8963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Lógica ainda sendo ajustada, pois:</a:t>
            </a:r>
          </a:p>
          <a:p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&lt; 16 não vota</a:t>
            </a:r>
          </a:p>
          <a:p>
            <a:r>
              <a:rPr lang="pt-BR" dirty="0">
                <a:solidFill>
                  <a:schemeClr val="tx1"/>
                </a:solidFill>
              </a:rPr>
              <a:t>&gt;= 16 &amp;&amp; &lt;= 18 voto opcional</a:t>
            </a:r>
          </a:p>
          <a:p>
            <a:r>
              <a:rPr lang="pt-BR" dirty="0">
                <a:solidFill>
                  <a:schemeClr val="tx1"/>
                </a:solidFill>
              </a:rPr>
              <a:t>&gt;= 18 &amp;&amp; &lt;= 65 voto obrigatório</a:t>
            </a:r>
          </a:p>
          <a:p>
            <a:r>
              <a:rPr lang="pt-BR" dirty="0">
                <a:solidFill>
                  <a:schemeClr val="tx1"/>
                </a:solidFill>
              </a:rPr>
              <a:t>&gt;= 65 voto obrigatório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027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7A19D-14D4-478C-A3B3-91A234C7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35D9B2-AE78-48F8-8FE6-5EDBDCB7C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B84010-2D9A-4367-BACD-5CCD19BE7F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442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F8E4D-987E-4709-9BB4-68F2480D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0C425-27D6-4F5B-ADF2-926B109E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E21754-26A5-49D9-894D-90DDDE4D0E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703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D7733-F883-48A7-8142-68DF6E5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36CACE-3595-438C-918E-42E4E07D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4B2630-DCE2-4AEF-99CA-AE1F161CFE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2F769DAE-4E23-437C-9E17-E7E52B072146}"/>
              </a:ext>
            </a:extLst>
          </p:cNvPr>
          <p:cNvSpPr/>
          <p:nvPr/>
        </p:nvSpPr>
        <p:spPr>
          <a:xfrm>
            <a:off x="6096000" y="2851977"/>
            <a:ext cx="3846285" cy="1148523"/>
          </a:xfrm>
          <a:prstGeom prst="wedgeRectCallout">
            <a:avLst>
              <a:gd name="adj1" fmla="val -135151"/>
              <a:gd name="adj2" fmla="val -20238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 err="1">
                <a:solidFill>
                  <a:schemeClr val="tx1"/>
                </a:solidFill>
              </a:rPr>
              <a:t>getHours</a:t>
            </a:r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u="sng" dirty="0">
                <a:solidFill>
                  <a:schemeClr val="tx1"/>
                </a:solidFill>
              </a:rPr>
              <a:t>Função para pegar hora do sistema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8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#01</a:t>
            </a:r>
          </a:p>
        </p:txBody>
      </p:sp>
    </p:spTree>
    <p:extLst>
      <p:ext uri="{BB962C8B-B14F-4D97-AF65-F5344CB8AC3E}">
        <p14:creationId xmlns:p14="http://schemas.microsoft.com/office/powerpoint/2010/main" val="1866306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B9443-0C00-4F94-B54A-A1F1076C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69A59A-8D41-4CBA-B4FE-E4717A565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E1B101-AB8F-4A28-BE9B-E8A579931E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946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2C8CE-30B2-42FD-ABD2-29D3DB41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214C7E-2EDD-471C-8585-C9D75977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9627D7-B8B5-4D86-AFD0-00DA646AF8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246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DFF30-3EB4-488D-A163-F44C9F62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F3FAF4-9B01-4C0A-AC40-14626569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5031C-362B-4293-AD01-6CA4D8E704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15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C26B6-F808-4188-8D52-F7A4B33E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F1316-62D7-440E-886F-343F70754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CFD9C1-A3C4-428D-90BB-D130CEA2AD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C0E9392-2B90-4EB7-9406-B1463152A93B}"/>
              </a:ext>
            </a:extLst>
          </p:cNvPr>
          <p:cNvSpPr/>
          <p:nvPr/>
        </p:nvSpPr>
        <p:spPr>
          <a:xfrm>
            <a:off x="6096000" y="2851977"/>
            <a:ext cx="3846285" cy="1148523"/>
          </a:xfrm>
          <a:prstGeom prst="wedgeRectCallout">
            <a:avLst>
              <a:gd name="adj1" fmla="val -150340"/>
              <a:gd name="adj2" fmla="val -8628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Obrigatório colocar “break” ao final de cada case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  <a:p>
            <a:endParaRPr lang="pt-BR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7531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3DB76-7098-4E60-BFCD-784EFE69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552946-E6D1-4DF5-8D7F-60248673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220E5D-FCCC-4236-8062-1F3D4F1724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067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B8545-F1E8-420D-AD4C-FBBAF349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FC90AE-3D6F-4794-A105-7B7EDEB2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30FC48-95C2-4A52-BA86-FD072BA3A7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9658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78F51-E263-4FC0-8AE6-507C5DB6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D7F596-0E2C-47D0-BF71-B52D937E1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A5E554-16FA-40E4-BD6C-DDA2CA99A2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4318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36A5B-2AC9-4A6B-BAEE-3D92AF19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B2025-1AEE-4269-A543-3640FD82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01F737-E570-4C85-A46C-F07C6915FD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782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58B14-67A7-429B-BD9D-609502A5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47EAE7-FE42-48A6-B100-5C8E2E00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CB512C-072C-490C-BF5C-6B584520E6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027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FCC4F-B47B-45CF-AB17-A702EB17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2C4A7C-4750-4385-81F6-BE5D2EB5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802DBA-15C1-407E-B193-C5C94BE096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028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EED3D-C860-476F-ABCC-E7286AF9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94FEC3-46D7-498C-B425-8E2C4E1C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C23C5C-EB05-4531-A929-5B1273F4F2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6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E40A2-F69E-4DDD-96FC-B4DDD083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09E746-3812-4760-AB12-47158A4F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C733BB-AAF4-4B2B-A086-100DDDD6A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1108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BEB48-9F0B-4392-B48E-CACCDFA4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5C4692-8701-4485-A329-4432C66E5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E41CD6-B008-41A6-AB4F-A78AE5C2B3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75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C1740-7D52-433B-ADBF-0F781A50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F44722-164C-46B1-B5C4-63D09C871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E0DB52-956C-404C-9466-C79C1CC36D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13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6167F-6801-4770-9577-2694AD07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577942-FA6C-426A-AA43-15DC4B267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CE55FD-7D48-4E02-9BAA-0F4F84679B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16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6DCDA-95F5-451D-BDE1-2229A278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E9081E-A30B-4317-BB8C-8A7615837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B09249-B6B1-48E8-A69D-CB540C983A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4650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CFF4F-4705-4EDD-95EA-D67A827D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788BED-F69F-4564-987B-051B0EBF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A74FC7-EFC7-4D86-8984-96EE06C944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023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EF222-8B5B-4065-B377-1E5E640D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EB1703-FAAF-4F61-8ADA-A590B6B5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8A7547-5462-42C6-B705-D8B1B96154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30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218A1-4325-42FC-886C-A769FFE6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B5FD8-6FCE-49DF-A46C-464F982D6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1D0070-F439-4F6C-9E23-1C3DA0291C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772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E4D75-7B40-4061-83A0-3950908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566574-E02B-44F9-8C5A-A8BA01F98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B17CFB-CDB0-4F63-B379-12D5093BBD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23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9B4E-5551-4132-8A48-0C9A5EF6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B4CEF7-1868-434F-870F-23AC9CED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C8773A-D02E-48A9-B17E-3CD4E8E8EB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6483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A643D-FFC4-469B-8A12-4F68DD99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FDAEC9-433D-4250-AF5F-56CBC3C5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F9854A-DF88-444B-85C7-5C63C3DAE4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2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#06</a:t>
            </a:r>
          </a:p>
        </p:txBody>
      </p:sp>
    </p:spTree>
    <p:extLst>
      <p:ext uri="{BB962C8B-B14F-4D97-AF65-F5344CB8AC3E}">
        <p14:creationId xmlns:p14="http://schemas.microsoft.com/office/powerpoint/2010/main" val="25932900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462A1-D4AD-4822-B095-A2C9F5E6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6C597-E83E-4315-9101-01E6EA08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ED80DF-9EF1-4561-A1E1-EB39D5F26E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551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02286D24-8067-4986-882E-57457C2E91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955" r="1949"/>
          <a:stretch/>
        </p:blipFill>
        <p:spPr>
          <a:xfrm>
            <a:off x="201234" y="357571"/>
            <a:ext cx="3342218" cy="3240000"/>
          </a:xfrm>
          <a:prstGeom prst="ellipse">
            <a:avLst/>
          </a:prstGeom>
        </p:spPr>
      </p:pic>
      <p:pic>
        <p:nvPicPr>
          <p:cNvPr id="6" name="Imagem 5" descr="Árvore com folhas verdes&#10;&#10;Descrição gerada automaticamente">
            <a:extLst>
              <a:ext uri="{FF2B5EF4-FFF2-40B4-BE49-F238E27FC236}">
                <a16:creationId xmlns:a16="http://schemas.microsoft.com/office/drawing/2014/main" id="{6A141BEF-5467-4C16-AB2E-D294625D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13" r="20450"/>
          <a:stretch/>
        </p:blipFill>
        <p:spPr>
          <a:xfrm>
            <a:off x="4238174" y="508000"/>
            <a:ext cx="3205807" cy="3240000"/>
          </a:xfrm>
          <a:prstGeom prst="ellipse">
            <a:avLst/>
          </a:prstGeom>
        </p:spPr>
      </p:pic>
      <p:pic>
        <p:nvPicPr>
          <p:cNvPr id="7" name="Imagem 6" descr="Campo com por do sol ao fundo&#10;&#10;Descrição gerada automaticamente">
            <a:extLst>
              <a:ext uri="{FF2B5EF4-FFF2-40B4-BE49-F238E27FC236}">
                <a16:creationId xmlns:a16="http://schemas.microsoft.com/office/drawing/2014/main" id="{FBC87898-384D-4A54-A22F-10E45AC51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425" r="9097"/>
          <a:stretch/>
        </p:blipFill>
        <p:spPr>
          <a:xfrm>
            <a:off x="8419384" y="508000"/>
            <a:ext cx="3190948" cy="324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38195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319F2CF-14F6-4BEB-B4A3-EADF143350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170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5D0A69C-78CE-4DF6-B955-0B11F0A329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172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04751-7533-4CFB-BD22-839AF4E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E4B36B-94B9-49BD-B590-BFCD949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96648C-AE40-48A9-AC8F-E2C6AFBE08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6042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0889E-7974-40D3-B515-905A4DFA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A61178-D70C-4D5A-A802-84D858DFD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A8917E-261A-4383-9269-2C0D1A4873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789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DE22D-0602-436E-8883-7C38609D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9FAF9-39A7-4FEB-AF05-26829011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6CE526-0335-4747-B8B0-BA4EC3573F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7953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20851-1129-4F60-8B6D-850FC847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E7652-7E44-4BA1-8DD4-ADB86569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9CD6A4-62D7-4648-A797-68AA1E3B14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8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0AB3E-AD5B-44F5-B03A-789AA94E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D28B1-1E33-4357-8DEC-5771DEBD3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E1EE84-5907-40FC-AA46-71A5D86223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261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6CB71-E574-4CCE-B913-2F613E72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E49B8F-15FB-4368-B167-49A01699C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FF4F35-6003-4007-9C98-3E5BC048CE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B2A2E-5DED-4F16-AF81-98D606C2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B96F0-3259-413F-965B-B58D0D96D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D62835-17EE-492D-98EF-C6017E899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946"/>
          <a:stretch/>
        </p:blipFill>
        <p:spPr>
          <a:xfrm>
            <a:off x="-1" y="-2619580"/>
            <a:ext cx="12020075" cy="94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444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4D094-66CC-4480-93F1-949AA6A4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19390-C2E4-4DC6-ADDA-D2D424830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7A2044-95E3-4834-B6A2-CB5EB22F79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130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53DF2-BDE0-497D-9AA3-0BF8558A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60A307-9BEA-413F-B72E-80AC47E1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CD36EE-18E1-4ED4-A2EC-81D839F060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11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31748-2E55-4D4C-8733-7D197AD3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67B7A0-48C7-47A9-8EB1-49586CE6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6847E5-E643-47BD-AFA0-71D58E00BB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474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com flor no cabelo&#10;&#10;Descrição gerada automaticamente">
            <a:extLst>
              <a:ext uri="{FF2B5EF4-FFF2-40B4-BE49-F238E27FC236}">
                <a16:creationId xmlns:a16="http://schemas.microsoft.com/office/drawing/2014/main" id="{9550258D-0E3E-45C6-8812-31B1499D16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41" t="29758" r="8567" b="28309"/>
          <a:stretch/>
        </p:blipFill>
        <p:spPr>
          <a:xfrm>
            <a:off x="0" y="0"/>
            <a:ext cx="2981740" cy="2875722"/>
          </a:xfrm>
          <a:prstGeom prst="ellipse">
            <a:avLst/>
          </a:prstGeom>
        </p:spPr>
      </p:pic>
      <p:pic>
        <p:nvPicPr>
          <p:cNvPr id="1026" name="Picture 2" descr="Homem De Jaqueta Preta Com Fones De Ouvido Pretos">
            <a:extLst>
              <a:ext uri="{FF2B5EF4-FFF2-40B4-BE49-F238E27FC236}">
                <a16:creationId xmlns:a16="http://schemas.microsoft.com/office/drawing/2014/main" id="{4E1FA0EF-B790-41F7-928F-520E0D9E7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74" t="20625" r="25458" b="43125"/>
          <a:stretch/>
        </p:blipFill>
        <p:spPr bwMode="auto">
          <a:xfrm>
            <a:off x="2981737" y="0"/>
            <a:ext cx="2981739" cy="2875722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Homem de terno em frente a mesa&#10;&#10;Descrição gerada automaticamente">
            <a:extLst>
              <a:ext uri="{FF2B5EF4-FFF2-40B4-BE49-F238E27FC236}">
                <a16:creationId xmlns:a16="http://schemas.microsoft.com/office/drawing/2014/main" id="{98B953ED-677B-4B57-B7FD-21246D3206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8" r="26780" b="64375"/>
          <a:stretch/>
        </p:blipFill>
        <p:spPr>
          <a:xfrm>
            <a:off x="5963475" y="0"/>
            <a:ext cx="2981738" cy="2875722"/>
          </a:xfrm>
          <a:prstGeom prst="ellipse">
            <a:avLst/>
          </a:prstGeom>
        </p:spPr>
      </p:pic>
      <p:pic>
        <p:nvPicPr>
          <p:cNvPr id="11" name="Imagem 10" descr="Pessoa de camisa branca&#10;&#10;Descrição gerada automaticamente com confiança média">
            <a:extLst>
              <a:ext uri="{FF2B5EF4-FFF2-40B4-BE49-F238E27FC236}">
                <a16:creationId xmlns:a16="http://schemas.microsoft.com/office/drawing/2014/main" id="{A487B438-013E-4115-9CB2-ED9A5101B4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77" t="8068" r="21460" b="50000"/>
          <a:stretch/>
        </p:blipFill>
        <p:spPr>
          <a:xfrm>
            <a:off x="0" y="3428999"/>
            <a:ext cx="2981738" cy="2875723"/>
          </a:xfrm>
          <a:prstGeom prst="ellipse">
            <a:avLst/>
          </a:prstGeom>
        </p:spPr>
      </p:pic>
      <p:pic>
        <p:nvPicPr>
          <p:cNvPr id="15" name="Imagem 14" descr="Bebê deitado de barriga para cima&#10;&#10;Descrição gerada automaticamente com confiança média">
            <a:extLst>
              <a:ext uri="{FF2B5EF4-FFF2-40B4-BE49-F238E27FC236}">
                <a16:creationId xmlns:a16="http://schemas.microsoft.com/office/drawing/2014/main" id="{E8A720A9-0DAD-43F5-8074-A575F9B19B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03" t="21063" b="40676"/>
          <a:stretch/>
        </p:blipFill>
        <p:spPr>
          <a:xfrm>
            <a:off x="5963475" y="3429000"/>
            <a:ext cx="2981738" cy="2875721"/>
          </a:xfrm>
          <a:prstGeom prst="ellipse">
            <a:avLst/>
          </a:prstGeom>
        </p:spPr>
      </p:pic>
      <p:pic>
        <p:nvPicPr>
          <p:cNvPr id="17" name="Imagem 16" descr="Pessoa posando para foto&#10;&#10;Descrição gerada automaticamente">
            <a:extLst>
              <a:ext uri="{FF2B5EF4-FFF2-40B4-BE49-F238E27FC236}">
                <a16:creationId xmlns:a16="http://schemas.microsoft.com/office/drawing/2014/main" id="{AB9A847F-19EE-4900-AC80-B5623AF8968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09" t="5218" r="8856" b="38743"/>
          <a:stretch/>
        </p:blipFill>
        <p:spPr>
          <a:xfrm>
            <a:off x="8945213" y="0"/>
            <a:ext cx="2981736" cy="2875721"/>
          </a:xfrm>
          <a:prstGeom prst="ellipse">
            <a:avLst/>
          </a:prstGeom>
        </p:spPr>
      </p:pic>
      <p:pic>
        <p:nvPicPr>
          <p:cNvPr id="19" name="Imagem 18" descr="Mulher com óculos de grau&#10;&#10;Descrição gerada automaticamente com confiança média">
            <a:extLst>
              <a:ext uri="{FF2B5EF4-FFF2-40B4-BE49-F238E27FC236}">
                <a16:creationId xmlns:a16="http://schemas.microsoft.com/office/drawing/2014/main" id="{C137C2E7-B484-489D-95B6-40D4238C8A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30" t="5991" r="8422" b="41932"/>
          <a:stretch/>
        </p:blipFill>
        <p:spPr>
          <a:xfrm>
            <a:off x="2981740" y="3428999"/>
            <a:ext cx="2981735" cy="2875721"/>
          </a:xfrm>
          <a:prstGeom prst="ellipse">
            <a:avLst/>
          </a:prstGeom>
        </p:spPr>
      </p:pic>
      <p:pic>
        <p:nvPicPr>
          <p:cNvPr id="21" name="Imagem 20" descr="Uma imagem contendo no interior, mesa, pequeno, xícara&#10;&#10;Descrição gerada automaticamente">
            <a:extLst>
              <a:ext uri="{FF2B5EF4-FFF2-40B4-BE49-F238E27FC236}">
                <a16:creationId xmlns:a16="http://schemas.microsoft.com/office/drawing/2014/main" id="{71F0C31A-BCB2-4CEF-BC19-BCA14CD1AB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46" t="14105" r="20157" b="46475"/>
          <a:stretch/>
        </p:blipFill>
        <p:spPr>
          <a:xfrm>
            <a:off x="8945213" y="3326296"/>
            <a:ext cx="2981736" cy="28757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873017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1A029-6A26-427B-BA91-289CD276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B0FDE3-0865-41AB-AB44-AA9A54CC4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175408-0FC5-46E3-A541-6ABD261232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3709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1B551-A6B6-4623-AB52-0C86786F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E3B60-67B1-4246-A767-FC6CEE58D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54191F-AB6E-4773-8A01-F915CD2821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69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406A6-6BE3-4D36-B2E0-F4AEE5A7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25BC2-C395-4E5F-9037-F28E2E96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88C8A5-8966-4712-8996-AC8D4D824E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9577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108E3-5862-4C54-89C0-AB2F1072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7AB3F5-12AE-494F-861E-BB7906E6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DA4DFF-E80B-4CF2-8255-3427DBBD1A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9390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AD218-560E-41BA-AE68-F241BD78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BFD146-6B52-4F4C-B399-6187F34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692621-5570-4DD1-B51B-8996BE9E8A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10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C779C1-D841-4E9B-B8CA-8952D205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4F6D6-E7B8-4E42-AACD-F042F761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83341C-EFA7-4A36-8E5A-03C3739FD0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60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82D29-F800-4260-B88F-70C469EF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2BF44E-6FA7-4F7C-8FB0-0854484C9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B7F40E-10AC-4054-B27A-CCBDF5D6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3887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3487B-EE42-49C0-A238-D8F7AD22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713CA9-411D-4E49-9905-7FEF13F65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2159D-AF3D-49A3-9F6D-CECB07084A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4036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59D75-3383-4808-A187-2794811F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38B27-E80F-4BF2-897A-3B77E1F9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5C42EB-5513-42E5-8DA5-2018B754B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881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5A4F7-3E2F-4604-BA49-43FBAA07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7E46BF-7E73-44A9-B3B7-C38E29139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E625EC-9755-4DC7-83B7-C9EE0CF87D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903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55381-F505-4F48-A4D1-DF0A0E3A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441879-E01F-4500-8B99-F9F2F41A1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6DF432-A6FA-4861-AA99-1EA2911361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415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5DD5-D7C9-497C-A25A-CE255D1D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0468B9-595B-4BF1-9BAE-101534E6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BAE80B-D6CA-4AC0-81F7-910291A937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2848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#13</a:t>
            </a:r>
          </a:p>
        </p:txBody>
      </p:sp>
    </p:spTree>
    <p:extLst>
      <p:ext uri="{BB962C8B-B14F-4D97-AF65-F5344CB8AC3E}">
        <p14:creationId xmlns:p14="http://schemas.microsoft.com/office/powerpoint/2010/main" val="224027663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2DADF-399F-4D59-AAD9-3408AFDD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CB4AF2-C5F2-43A4-8C55-350B1F711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2B7432-1F17-4885-9DB8-16E8E6A722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6011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7C588-5A77-4835-AA3D-93E1D800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374EA3-7897-4884-990B-6DBE1CE2A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B5400E-9E8F-470E-86F0-4D3853A3F6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6220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5B80B-4A4C-4B91-B2C0-2B7D1315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E0FA5A-7207-460B-B3BB-2C33E82BE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035445-ECA6-4A00-886A-B7B583345B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7308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9B6C3-33C0-48E7-BAD9-5C7B218D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E0BC50-49E6-4DAD-919D-F539E7B0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948D6A-26B2-42F0-BA56-3CB1D527CC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9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B6237-3E1C-4F59-B715-12A0D3E1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332D94-DCA4-4237-B692-F02A1E3B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8B5C76-F00B-4A08-89AE-7419C2026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9959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2AD87-1041-4E02-A125-FB7F1E28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E56E0-6A6A-4484-8BBF-BE064B69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BD664F-125D-4165-B38C-02E3380E3F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7636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D68AE-5756-46F9-9D3E-04FC3646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5C11D7-C0EE-4F47-BC62-0E9A1CC9A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F0D3A7-C85E-481D-B199-27F1C4923F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43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6BF1-EB1E-4DEF-83BF-C524D18D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5E6AC6-D73D-4553-933B-BA2B08773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754EE1-5343-457D-A911-7C75BDDCCE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4486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6DACE-41CD-4888-B81B-3C9E7F8A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47FD9A-DD94-4EAF-9F09-27F6274FF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F226A4-1ED6-4977-9829-058EC857F9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776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74342-77CB-4796-9969-B14908F3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8867E8-C4BD-4609-BF05-5684F19B6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72FEF8-3641-4853-B580-4958553407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9215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198A6-23AF-4270-86BF-D50B2EE5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77D9-674B-435E-BA25-3619F46EB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EFCC46-A73A-46AB-BCEC-7D9DD027B3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8072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71EA7-96EE-432F-B852-F3E63DA7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35E66-B8A9-4FB5-B892-782B48E8B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057EA9-1E5F-4DE8-8B4D-BA363C8370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2780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23930-0F62-412F-A49A-692B17CE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DA9528-AE97-41DA-81C3-9C3F4CD08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FDF007-DCC7-450F-A056-B8C534260B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642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BC4B0-7682-40F2-ABD6-273B6A1A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F1C25-385F-44F9-BDF9-75401719B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ADAB47-6709-415A-A616-D92B377694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3773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524A-4E28-4BFA-A5F2-C35B9F35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49CD75-8F99-48E0-A0BE-7BE1AD736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2888C0-2761-4DD6-80E9-1C424799AE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76D4E-32A9-45A7-BC16-86346FE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0EF169-EA67-4975-B8C9-DEFC97BA1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5F3AF3-C4C3-4EDB-8859-9E1E3F54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93218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4224890-FD76-47A9-9113-9FF8402630AC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74787"/>
              <a:gd name="adj2" fmla="val 16620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igual, que seria “==“) </a:t>
            </a:r>
          </a:p>
        </p:txBody>
      </p:sp>
    </p:spTree>
    <p:extLst>
      <p:ext uri="{BB962C8B-B14F-4D97-AF65-F5344CB8AC3E}">
        <p14:creationId xmlns:p14="http://schemas.microsoft.com/office/powerpoint/2010/main" val="249072397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62BBE-EC72-47E2-AA93-A02B6DF5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65F86C-9D92-4E25-B831-57CD3B681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CF98EB-B302-4CE5-A5B9-0D01A78136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568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22019-A858-4DE1-BFFD-09200C5C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3DEA0-E7BB-4F0D-B8BA-61BBAC328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C524BF-322C-412B-94E7-A7789090C2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6530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C22DC-1771-4B18-B735-DABCBF65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2099E-0EC3-4029-8EF2-EF59742A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DD90FB-E5AB-4BEF-82E1-EE0A11B1A9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A9E0F7F-1BC5-4534-9CDC-3D0D6A98EA69}"/>
              </a:ext>
            </a:extLst>
          </p:cNvPr>
          <p:cNvSpPr/>
          <p:nvPr/>
        </p:nvSpPr>
        <p:spPr>
          <a:xfrm>
            <a:off x="6096000" y="3551583"/>
            <a:ext cx="3846285" cy="1337917"/>
          </a:xfrm>
          <a:prstGeom prst="wedgeRectCallout">
            <a:avLst>
              <a:gd name="adj1" fmla="val -137663"/>
              <a:gd name="adj2" fmla="val 1356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Esta função só serve para 8 fatias de pizza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AF364A36-B13E-4B59-9346-99D8D7B4889A}"/>
              </a:ext>
            </a:extLst>
          </p:cNvPr>
          <p:cNvSpPr/>
          <p:nvPr/>
        </p:nvSpPr>
        <p:spPr>
          <a:xfrm>
            <a:off x="6672470" y="926203"/>
            <a:ext cx="3846285" cy="1337917"/>
          </a:xfrm>
          <a:prstGeom prst="wedgeRectCallout">
            <a:avLst>
              <a:gd name="adj1" fmla="val -137663"/>
              <a:gd name="adj2" fmla="val 1356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Esta função serve para qualquer quantidade de fatias de pizza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5930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E683C-CF49-4F54-8251-064E6E12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EAA903-4CE0-4766-A6FB-1EC57746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BCA518-595E-4757-8BB3-EAC87285C5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9495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689BD-81EE-4EBF-8A19-D8DC42B6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264844-7918-4E3B-A935-CFB79780B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35F536-4B5A-488C-B58A-CCF82A6B66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049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407BD-A625-442E-A1B1-BD2A739E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5214EE-245C-42AD-AE72-8678271E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509BC5-B507-4F74-B493-C79ED718DA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3146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2942E-8EC2-432A-A065-0A2B3E20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617A92-7ACE-46C1-9D9C-1237A610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E07FB3-10E4-4D86-8152-0C97AE52E0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6927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EA1EF-993C-4F07-880B-7A8AF6F3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E813B-EF25-4EE9-98A8-6F8CEA87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E50631-0746-407A-AFFD-46B5CF1174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483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398EF-F78D-4F73-ADD4-5CA9CF2C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B5A428-3479-4D61-98BF-99D90C18F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F15558-F556-4FED-877A-C11649927F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064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29122-5AC0-4343-AF59-89F1F265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A7F7EF-0994-40BC-AB4C-EB25C49C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ECAFB-0970-4A8E-BAC5-EA4E39821E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54DD7735-C318-4444-B31D-2E4CA7337261}"/>
              </a:ext>
            </a:extLst>
          </p:cNvPr>
          <p:cNvSpPr/>
          <p:nvPr/>
        </p:nvSpPr>
        <p:spPr>
          <a:xfrm>
            <a:off x="6003473" y="1563126"/>
            <a:ext cx="3846285" cy="1337917"/>
          </a:xfrm>
          <a:prstGeom prst="wedgeRectCallout">
            <a:avLst>
              <a:gd name="adj1" fmla="val -137663"/>
              <a:gd name="adj2" fmla="val 1356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Estrutura de repetição com teste lógico no início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33CD5942-1EE1-4F4A-A75D-C205F79BFCF9}"/>
              </a:ext>
            </a:extLst>
          </p:cNvPr>
          <p:cNvSpPr/>
          <p:nvPr/>
        </p:nvSpPr>
        <p:spPr>
          <a:xfrm>
            <a:off x="6242959" y="3956957"/>
            <a:ext cx="3846285" cy="1337917"/>
          </a:xfrm>
          <a:prstGeom prst="wedgeRectCallout">
            <a:avLst>
              <a:gd name="adj1" fmla="val -137663"/>
              <a:gd name="adj2" fmla="val 1356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Estrutura de repetição com teste lógico no final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12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6DF-EA03-4221-8036-813D5479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A70C8C-54EA-4CDF-98DB-76984BD42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56902B-5DF3-44DB-B416-9B70E36E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039600" cy="68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788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89E03-3372-4C99-ABA7-B901C18C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F70BCE-2D5C-4C29-8F2E-706FA8A5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631AF0-C065-4671-BF28-ABE01E20AF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EDD85C6-7392-4DDF-9716-21DDBFBE39CC}"/>
              </a:ext>
            </a:extLst>
          </p:cNvPr>
          <p:cNvSpPr/>
          <p:nvPr/>
        </p:nvSpPr>
        <p:spPr>
          <a:xfrm>
            <a:off x="6003473" y="1563125"/>
            <a:ext cx="3846285" cy="2457331"/>
          </a:xfrm>
          <a:prstGeom prst="wedgeRectCallout">
            <a:avLst>
              <a:gd name="adj1" fmla="val -116908"/>
              <a:gd name="adj2" fmla="val 236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Três formas de escrever um mesmo código (repetição da frase).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última (linha 18 a 23) é a pior.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do meio é a mais utilizada no mercado.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9367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#14</a:t>
            </a:r>
          </a:p>
        </p:txBody>
      </p:sp>
    </p:spTree>
    <p:extLst>
      <p:ext uri="{BB962C8B-B14F-4D97-AF65-F5344CB8AC3E}">
        <p14:creationId xmlns:p14="http://schemas.microsoft.com/office/powerpoint/2010/main" val="285432054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D27DA-EA77-45DA-9085-B6FCF211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18A74F-CC8D-4FBE-94B3-BC10E5B0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0A4C79-B1C3-4D08-AB61-816CA8511D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69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CA290-0599-4B4F-8D40-D40ABA58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E3D672-C268-47B6-858C-0991AC00C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6B6F2F-3508-48F9-A28C-5B020BF003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547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DB42D-2ED9-4042-84AC-F88CC938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F64718-68AD-4529-A9B1-8F67C5997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19EE80-85C2-48DD-8AE3-537355D5F2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353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FCD2B-29C7-4BFA-9853-C51F95DF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9B6FD5-DC7C-46E5-9995-F3D10D14C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5ECB8F-BE0D-4E90-B2B8-64EADD310D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DB457AE-5A0E-4C7E-83C2-A0DFD04ED435}"/>
              </a:ext>
            </a:extLst>
          </p:cNvPr>
          <p:cNvSpPr/>
          <p:nvPr/>
        </p:nvSpPr>
        <p:spPr>
          <a:xfrm>
            <a:off x="6096001" y="3043583"/>
            <a:ext cx="2830286" cy="1542932"/>
          </a:xfrm>
          <a:prstGeom prst="wedgeRectCallout">
            <a:avLst>
              <a:gd name="adj1" fmla="val -165065"/>
              <a:gd name="adj2" fmla="val 1756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Estrutura “WHILE”</a:t>
            </a:r>
          </a:p>
          <a:p>
            <a:r>
              <a:rPr lang="pt-BR" dirty="0">
                <a:solidFill>
                  <a:schemeClr val="tx1"/>
                </a:solidFill>
              </a:rPr>
              <a:t>(faz o laço mas testa antes)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5992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5E5C9-0B32-4683-8590-E9B7C5CE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B93520-06CD-47C6-8CFD-8CD424AE1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11F8BA-478C-4E5D-BD5F-9D5A187DE8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85D2046A-9CD1-4C57-A530-929B84B2AAAC}"/>
              </a:ext>
            </a:extLst>
          </p:cNvPr>
          <p:cNvSpPr/>
          <p:nvPr/>
        </p:nvSpPr>
        <p:spPr>
          <a:xfrm>
            <a:off x="6096001" y="3043583"/>
            <a:ext cx="2830286" cy="1542932"/>
          </a:xfrm>
          <a:prstGeom prst="wedgeRectCallout">
            <a:avLst>
              <a:gd name="adj1" fmla="val -165065"/>
              <a:gd name="adj2" fmla="val 1756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Estrutura “DO WHILE”</a:t>
            </a:r>
          </a:p>
          <a:p>
            <a:r>
              <a:rPr lang="pt-BR" dirty="0">
                <a:solidFill>
                  <a:schemeClr val="tx1"/>
                </a:solidFill>
              </a:rPr>
              <a:t>(faz o laço mas testa depois)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4597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6537D-D657-4DC7-8F17-2A4369B2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3486CC-9FEF-4D70-A8AF-5D4466BA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914927-70C0-4664-8AC0-A0F227486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0589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3266E-D7A8-45DD-9A7C-0AA37CA7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AF612A-6630-46D4-BD58-9E6991301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361113-15BD-4866-9E62-391902DD85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4900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8E164-FDC5-4819-AF41-ED087395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C1250F-3C4D-4BB1-82D9-54A38153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E74554-1130-4E1B-8A58-380E10F3E1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62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3CD14-4CC7-4619-BDD5-A31CEAC4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7293A3-FE5C-428F-8C0A-4153A3A6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84392F-8C95-4B81-9EB4-565BB155D0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842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74BAC-F407-4751-A637-8C23F3EC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395AB8-CAF1-4307-A3C0-8D0CBC9E7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28FA76-6BB9-4349-951E-8EDCC3BE9F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171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3D60A-C5F8-464E-8CCF-09451EBF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7B12F2-D90B-412E-A5B3-1F821BE7F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A11A62-62F4-44E5-ADA3-73DB689594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235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A448D-D102-4424-AD6B-D3F59DC4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B55C7-BFDA-4509-8E64-2B24792B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B225F7-1DBA-4059-BACA-17A4DDC6D2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3B64B66-07F3-4EC9-9BA3-394E81A0F521}"/>
              </a:ext>
            </a:extLst>
          </p:cNvPr>
          <p:cNvSpPr/>
          <p:nvPr/>
        </p:nvSpPr>
        <p:spPr>
          <a:xfrm>
            <a:off x="7053944" y="1825625"/>
            <a:ext cx="2830286" cy="2267404"/>
          </a:xfrm>
          <a:prstGeom prst="wedgeRectCallout">
            <a:avLst>
              <a:gd name="adj1" fmla="val -158911"/>
              <a:gd name="adj2" fmla="val -1059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Mesmo resultado do código trecho linha 2 a 6 – porém,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 código da linha 10 a 12 é menor e mais otimizado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32530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7365E-62AF-491C-85ED-6EB170E9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F8A5D-30E8-4CA5-BF75-F1C3FDDBD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9DD823-85C7-4102-A124-227B46F8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8485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95445-CA12-469B-97F6-7C70C63B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C3802-D70E-49B7-9AAA-C4D9724C1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55C0E4-292B-4570-BBA8-24093537EB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B0F859A-2337-4ABA-8871-7500F41D2370}"/>
              </a:ext>
            </a:extLst>
          </p:cNvPr>
          <p:cNvSpPr/>
          <p:nvPr/>
        </p:nvSpPr>
        <p:spPr>
          <a:xfrm>
            <a:off x="7053944" y="1825625"/>
            <a:ext cx="2830286" cy="2267404"/>
          </a:xfrm>
          <a:prstGeom prst="wedgeRectCallout">
            <a:avLst>
              <a:gd name="adj1" fmla="val -209167"/>
              <a:gd name="adj2" fmla="val -1027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Clicar em: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&gt; Run</a:t>
            </a:r>
          </a:p>
          <a:p>
            <a:r>
              <a:rPr lang="pt-BR" dirty="0">
                <a:solidFill>
                  <a:schemeClr val="tx1"/>
                </a:solidFill>
              </a:rPr>
              <a:t>&gt;&gt; Start </a:t>
            </a:r>
            <a:r>
              <a:rPr lang="pt-BR" dirty="0" err="1">
                <a:solidFill>
                  <a:schemeClr val="tx1"/>
                </a:solidFill>
              </a:rPr>
              <a:t>Debugging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9932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17EC-C92D-4DA6-BB3B-C9B2C7A94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9216-5A16-46BA-9C44-D79AF69ED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8864FB-0428-4638-9159-30E5C467A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4E8DB52C-9E0B-421C-A958-981C1256704C}"/>
              </a:ext>
            </a:extLst>
          </p:cNvPr>
          <p:cNvSpPr/>
          <p:nvPr/>
        </p:nvSpPr>
        <p:spPr>
          <a:xfrm>
            <a:off x="7329715" y="1027907"/>
            <a:ext cx="1465942" cy="662782"/>
          </a:xfrm>
          <a:prstGeom prst="wedgeRectCallout">
            <a:avLst>
              <a:gd name="adj1" fmla="val -370803"/>
              <a:gd name="adj2" fmla="val -6534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Breakpoint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2184AB88-8249-4A50-850C-720ABE14BC87}"/>
              </a:ext>
            </a:extLst>
          </p:cNvPr>
          <p:cNvSpPr/>
          <p:nvPr/>
        </p:nvSpPr>
        <p:spPr>
          <a:xfrm>
            <a:off x="7714344" y="4122057"/>
            <a:ext cx="1850570" cy="870632"/>
          </a:xfrm>
          <a:prstGeom prst="wedgeRectCallout">
            <a:avLst>
              <a:gd name="adj1" fmla="val -208481"/>
              <a:gd name="adj2" fmla="val -4024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Console de depuração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F6D4B96D-9872-4DC2-BEE5-586F5F7C10F7}"/>
              </a:ext>
            </a:extLst>
          </p:cNvPr>
          <p:cNvSpPr/>
          <p:nvPr/>
        </p:nvSpPr>
        <p:spPr>
          <a:xfrm>
            <a:off x="4107544" y="2242457"/>
            <a:ext cx="1850570" cy="870632"/>
          </a:xfrm>
          <a:prstGeom prst="wedgeRectCallout">
            <a:avLst>
              <a:gd name="adj1" fmla="val -202991"/>
              <a:gd name="adj2" fmla="val -6191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Janela </a:t>
            </a:r>
            <a:r>
              <a:rPr lang="pt-BR" dirty="0" err="1">
                <a:solidFill>
                  <a:schemeClr val="tx1"/>
                </a:solidFill>
              </a:rPr>
              <a:t>watch</a:t>
            </a:r>
            <a:r>
              <a:rPr lang="pt-BR" dirty="0">
                <a:solidFill>
                  <a:schemeClr val="tx1"/>
                </a:solidFill>
              </a:rPr>
              <a:t> (assistir)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1858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F828F-E4B9-4191-904C-1E251BF1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9CD4CA-5564-4B30-BD45-6F3A3004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FACF2F-E23C-4462-AD53-A7A9B5F0DC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B433CCF-4F3A-4966-92A4-8B0803E9C48A}"/>
              </a:ext>
            </a:extLst>
          </p:cNvPr>
          <p:cNvSpPr/>
          <p:nvPr/>
        </p:nvSpPr>
        <p:spPr>
          <a:xfrm>
            <a:off x="4107544" y="1787526"/>
            <a:ext cx="4238170" cy="1325563"/>
          </a:xfrm>
          <a:prstGeom prst="wedgeRectCallout">
            <a:avLst>
              <a:gd name="adj1" fmla="val -107788"/>
              <a:gd name="adj2" fmla="val -343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Clicar no + no topo da janela</a:t>
            </a:r>
          </a:p>
          <a:p>
            <a:r>
              <a:rPr lang="pt-BR" dirty="0">
                <a:solidFill>
                  <a:schemeClr val="tx1"/>
                </a:solidFill>
              </a:rPr>
              <a:t>Informar qual a variável deseja ‘assistir’ (no caso, será a variável “c”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5531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6E977-8561-4BF7-848B-50136857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D7DD7B-34B4-46EB-BFC8-3E64C2067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FDCAB2-BAC8-41B0-B063-A1F5CB9955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AAC85E7C-36CF-4764-A7D3-CA50AA1B32B5}"/>
              </a:ext>
            </a:extLst>
          </p:cNvPr>
          <p:cNvSpPr/>
          <p:nvPr/>
        </p:nvSpPr>
        <p:spPr>
          <a:xfrm>
            <a:off x="4107544" y="1787526"/>
            <a:ext cx="2975427" cy="723445"/>
          </a:xfrm>
          <a:prstGeom prst="wedgeRectCallout">
            <a:avLst>
              <a:gd name="adj1" fmla="val -144435"/>
              <a:gd name="adj2" fmla="val -24284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Apertar o play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5070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7FCEB-2010-41FD-B966-733D4E7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EDC24-CCB1-4087-8BF6-74B0B8E5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9EE6A0-42B6-468F-9917-C72F09EF06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5887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4B29A-1022-4DF7-9904-0CE4FF6D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6309A1-AE07-4ACA-9A80-B814A1A1E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1A8489-D882-4532-BA03-4A467C5F0E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EDCC54A-7DB5-4932-9D1D-B471FE7C0818}"/>
              </a:ext>
            </a:extLst>
          </p:cNvPr>
          <p:cNvSpPr/>
          <p:nvPr/>
        </p:nvSpPr>
        <p:spPr>
          <a:xfrm>
            <a:off x="4107544" y="1787526"/>
            <a:ext cx="2975427" cy="723445"/>
          </a:xfrm>
          <a:prstGeom prst="wedgeRectCallout">
            <a:avLst>
              <a:gd name="adj1" fmla="val 109224"/>
              <a:gd name="adj2" fmla="val -18266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Clicar em ‘</a:t>
            </a:r>
            <a:r>
              <a:rPr lang="pt-BR" dirty="0" err="1">
                <a:solidFill>
                  <a:schemeClr val="tx1"/>
                </a:solidFill>
              </a:rPr>
              <a:t>step</a:t>
            </a:r>
            <a:r>
              <a:rPr lang="pt-BR" dirty="0">
                <a:solidFill>
                  <a:schemeClr val="tx1"/>
                </a:solidFill>
              </a:rPr>
              <a:t> over’ (ou F6)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2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9FEBF-8FCC-4642-AFA1-A753304D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00BF9A-FCD1-47AC-A279-C5CD0482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C4B416-5259-45F2-842E-0A373982A1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68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DFE23-6519-4CF6-B7D9-CB9BB1BC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40914C-EC32-4073-88CD-C4AA87429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F6BD51-0DFD-4A1B-BA1F-DCA160D311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B052403-BFB0-482C-A5A3-9195541BC4D3}"/>
              </a:ext>
            </a:extLst>
          </p:cNvPr>
          <p:cNvSpPr/>
          <p:nvPr/>
        </p:nvSpPr>
        <p:spPr>
          <a:xfrm>
            <a:off x="6749144" y="3067276"/>
            <a:ext cx="2975427" cy="723445"/>
          </a:xfrm>
          <a:prstGeom prst="wedgeRectCallout">
            <a:avLst>
              <a:gd name="adj1" fmla="val -246874"/>
              <a:gd name="adj2" fmla="val -17864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Notar mudança no valor da variável em “WATCH” 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C913C611-89F6-45FE-A108-AE102A8F621B}"/>
              </a:ext>
            </a:extLst>
          </p:cNvPr>
          <p:cNvSpPr/>
          <p:nvPr/>
        </p:nvSpPr>
        <p:spPr>
          <a:xfrm>
            <a:off x="8541659" y="1146263"/>
            <a:ext cx="2975427" cy="1245830"/>
          </a:xfrm>
          <a:prstGeom prst="wedgeRectCallout">
            <a:avLst>
              <a:gd name="adj1" fmla="val -157605"/>
              <a:gd name="adj2" fmla="val -4913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Seta amarela vai caminhando e indicando onde está passando o comando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952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7B002-AB1F-475F-B60D-9823BC61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53FA94-51C9-4DF4-B72C-F223D0938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FAF650-FAB3-4B33-B72F-A2B935D8FB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C620871A-834F-4577-BF3B-54FB45D1FE65}"/>
              </a:ext>
            </a:extLst>
          </p:cNvPr>
          <p:cNvSpPr/>
          <p:nvPr/>
        </p:nvSpPr>
        <p:spPr>
          <a:xfrm>
            <a:off x="6807201" y="2353583"/>
            <a:ext cx="2975427" cy="723445"/>
          </a:xfrm>
          <a:prstGeom prst="wedgeRectCallout">
            <a:avLst>
              <a:gd name="adj1" fmla="val -106874"/>
              <a:gd name="adj2" fmla="val -23081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seta amarela indica onde o código está passando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0213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FFE3D-5DA7-4597-8CD2-35F00B0A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BB63A8-1BD5-49F9-86EC-CBC976E12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D52E5A-104E-4127-A8A5-FE06420D48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6636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F426D-3767-4C6C-9875-B46DE24E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0F63F-D369-4E0C-950A-6201AD6E3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FA8B29-CE4A-4F65-A37D-784BFC6B45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1D77D05-C920-4920-B61F-467FB53D8FF6}"/>
              </a:ext>
            </a:extLst>
          </p:cNvPr>
          <p:cNvSpPr/>
          <p:nvPr/>
        </p:nvSpPr>
        <p:spPr>
          <a:xfrm>
            <a:off x="7053944" y="1825625"/>
            <a:ext cx="2830286" cy="2267404"/>
          </a:xfrm>
          <a:prstGeom prst="wedgeRectCallout">
            <a:avLst>
              <a:gd name="adj1" fmla="val -146603"/>
              <a:gd name="adj2" fmla="val -9253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‘console.log’ não pega erro de lógica! Apenas erros de sintaxe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2063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#14</a:t>
            </a:r>
          </a:p>
          <a:p>
            <a:pPr algn="ctr"/>
            <a:r>
              <a:rPr lang="pt-BR" sz="7500" b="1" dirty="0">
                <a:latin typeface="Verdana Pro" panose="020B0604020202020204" pitchFamily="34" charset="0"/>
              </a:rPr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193438100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66783-75D2-4854-B477-94FF67A6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889087-862C-48D5-83F0-648237D6C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E339A3-A51A-4776-B2A1-F41066ECEC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9676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A7BF3-1376-4D91-8D6E-E8EE597F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2B1FE7-35C7-4D59-8866-E3AFD6299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28085A-1F87-4058-BC31-3F32CA245F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331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2E252-4628-4B52-9757-60083AF4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03238-03DF-4065-BA7C-BBB03B85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05C7CE-A0F2-49D5-B2C8-1FF6D98FB9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909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27314-E5B9-4925-AF3C-49F20219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3D09CD-FA65-46DD-BF9F-95DD416B4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ED1A64-B52C-40C4-9192-AA8D6112BB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9553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D0002-4E39-498F-A0B5-67F0CCF8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D15D5-C5F6-4C4B-931F-1ADCC093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868C2E-6FFA-4FC9-AC53-0602AA6582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9C90D49-0620-4C6A-89A6-2A8DE807D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84C99264-C279-443D-806C-E6467399F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29A20B-32E3-4FEB-9FFF-85DAB24F0C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29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54FA9-95D8-4223-BF1D-445B18BE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DB2F49-F2FD-4353-AAE5-87FB3E2F8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65217E-46B4-45A9-8B2E-BF6C5CA066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515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73ADF-E2D0-4346-A369-31A1EF71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0EC06-0B84-4B96-B48E-FAB190684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D7AC3E-94F9-4BC3-9A15-9F2758B90F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FF013E7-C283-4DB0-BCAF-3432282923C4}"/>
              </a:ext>
            </a:extLst>
          </p:cNvPr>
          <p:cNvSpPr/>
          <p:nvPr/>
        </p:nvSpPr>
        <p:spPr>
          <a:xfrm>
            <a:off x="7265978" y="2867592"/>
            <a:ext cx="3985117" cy="2267404"/>
          </a:xfrm>
          <a:prstGeom prst="wedgeRectCallout">
            <a:avLst>
              <a:gd name="adj1" fmla="val -114519"/>
              <a:gd name="adj2" fmla="val -235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1ª parte da resolução do contador</a:t>
            </a:r>
          </a:p>
          <a:p>
            <a:r>
              <a:rPr lang="pt-BR" dirty="0">
                <a:solidFill>
                  <a:schemeClr val="tx1"/>
                </a:solidFill>
              </a:rPr>
              <a:t>(HTML)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&gt;&gt; Criando formulários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11667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A17F55B-EB61-4B15-A6DB-2D67F03A2E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41CFB361-CBF1-4AA9-B54F-A16FF0CADCA8}"/>
              </a:ext>
            </a:extLst>
          </p:cNvPr>
          <p:cNvSpPr/>
          <p:nvPr/>
        </p:nvSpPr>
        <p:spPr>
          <a:xfrm>
            <a:off x="7265978" y="2867592"/>
            <a:ext cx="3985117" cy="2267404"/>
          </a:xfrm>
          <a:prstGeom prst="wedgeRectCallout">
            <a:avLst>
              <a:gd name="adj1" fmla="val -80695"/>
              <a:gd name="adj2" fmla="val -91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2ª parte da resolução do contador</a:t>
            </a:r>
          </a:p>
          <a:p>
            <a:r>
              <a:rPr lang="pt-BR" dirty="0">
                <a:solidFill>
                  <a:schemeClr val="tx1"/>
                </a:solidFill>
              </a:rPr>
              <a:t>(HTML)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&gt;&gt; Finalizando formulário e botão ‘Contar’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149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7D6C679-1165-4178-8664-735D1D41F4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9165DDE-19BD-4171-84FB-5094709C1CFD}"/>
              </a:ext>
            </a:extLst>
          </p:cNvPr>
          <p:cNvSpPr/>
          <p:nvPr/>
        </p:nvSpPr>
        <p:spPr>
          <a:xfrm>
            <a:off x="7265978" y="2867592"/>
            <a:ext cx="3985117" cy="2267404"/>
          </a:xfrm>
          <a:prstGeom prst="wedgeRectCallout">
            <a:avLst>
              <a:gd name="adj1" fmla="val -123166"/>
              <a:gd name="adj2" fmla="val -12584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3ª parte da resolução do contador</a:t>
            </a:r>
          </a:p>
          <a:p>
            <a:r>
              <a:rPr lang="pt-BR" dirty="0">
                <a:solidFill>
                  <a:schemeClr val="tx1"/>
                </a:solidFill>
              </a:rPr>
              <a:t>(arquivo </a:t>
            </a:r>
            <a:r>
              <a:rPr lang="pt-BR" dirty="0" err="1">
                <a:solidFill>
                  <a:schemeClr val="tx1"/>
                </a:solidFill>
              </a:rPr>
              <a:t>js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&gt;&gt; </a:t>
            </a:r>
            <a:r>
              <a:rPr lang="pt-BR" sz="1800" dirty="0">
                <a:solidFill>
                  <a:schemeClr val="tx1"/>
                </a:solidFill>
              </a:rPr>
              <a:t>Lógica: </a:t>
            </a:r>
            <a:r>
              <a:rPr lang="pt-BR" dirty="0">
                <a:solidFill>
                  <a:schemeClr val="tx1"/>
                </a:solidFill>
              </a:rPr>
              <a:t>Atribuindo nome de variáveis aos elementos do formulário do arquivo HTML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9546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61880-2170-409C-9D57-AF097551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EB59B5-1E70-4754-ADFE-CD4A52DFE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0BEBA4-8912-4773-9BCA-BE90E04A72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FBF7BA3-64D5-4813-A3E3-3D88DE582A77}"/>
              </a:ext>
            </a:extLst>
          </p:cNvPr>
          <p:cNvSpPr/>
          <p:nvPr/>
        </p:nvSpPr>
        <p:spPr>
          <a:xfrm>
            <a:off x="7226221" y="3522689"/>
            <a:ext cx="4435692" cy="2654274"/>
          </a:xfrm>
          <a:prstGeom prst="wedgeRectCallout">
            <a:avLst>
              <a:gd name="adj1" fmla="val -119580"/>
              <a:gd name="adj2" fmla="val -11285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4ª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Lógica: Testando a condição para não aceitar dados vazios (se algo ficar em branco e clicar em ‘Contar’, aponta erro do </a:t>
            </a:r>
            <a:r>
              <a:rPr lang="pt-BR" sz="1500" dirty="0" err="1">
                <a:solidFill>
                  <a:schemeClr val="tx1"/>
                </a:solidFill>
              </a:rPr>
              <a:t>alert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8848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D4DB-CE57-47E2-91BD-8F1F635E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F36C7C-2130-4057-BB28-827B392B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6173D2-03B9-47D9-A00A-13AEF077B7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4EA7865-905B-4255-8FA5-786C987C8909}"/>
              </a:ext>
            </a:extLst>
          </p:cNvPr>
          <p:cNvSpPr/>
          <p:nvPr/>
        </p:nvSpPr>
        <p:spPr>
          <a:xfrm>
            <a:off x="7226221" y="3522689"/>
            <a:ext cx="4435692" cy="2654274"/>
          </a:xfrm>
          <a:prstGeom prst="wedgeRectCallout">
            <a:avLst>
              <a:gd name="adj1" fmla="val -120177"/>
              <a:gd name="adj2" fmla="val -12533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5ª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Atribuindo nome de variável à </a:t>
            </a:r>
            <a:r>
              <a:rPr lang="pt-BR" sz="1600" dirty="0" err="1">
                <a:solidFill>
                  <a:schemeClr val="tx1"/>
                </a:solidFill>
              </a:rPr>
              <a:t>div</a:t>
            </a:r>
            <a:r>
              <a:rPr lang="pt-BR" sz="1600" dirty="0">
                <a:solidFill>
                  <a:schemeClr val="tx1"/>
                </a:solidFill>
              </a:rPr>
              <a:t> ‘res’ do arquivo HTML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1190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251CF-4A78-4A41-B493-38F38D44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CB7C47-F97D-4DEE-BC09-BCD8018DD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CBA828-FAA6-43C4-8684-E790D5C19C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44EE55A6-AF61-4D7D-8FA2-7706BE7D0083}"/>
              </a:ext>
            </a:extLst>
          </p:cNvPr>
          <p:cNvSpPr/>
          <p:nvPr/>
        </p:nvSpPr>
        <p:spPr>
          <a:xfrm>
            <a:off x="7226221" y="3101009"/>
            <a:ext cx="4435692" cy="3075954"/>
          </a:xfrm>
          <a:prstGeom prst="wedgeRectCallout">
            <a:avLst>
              <a:gd name="adj1" fmla="val -135115"/>
              <a:gd name="adj2" fmla="val -7251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6ª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</a:t>
            </a:r>
          </a:p>
          <a:p>
            <a:r>
              <a:rPr lang="pt-BR" sz="1600" dirty="0">
                <a:solidFill>
                  <a:schemeClr val="tx1"/>
                </a:solidFill>
              </a:rPr>
              <a:t>a) Inserindo a palavra ‘Contando...’ caso dados do formulário não estejam vazios;</a:t>
            </a:r>
          </a:p>
          <a:p>
            <a:r>
              <a:rPr lang="pt-BR" sz="1600" dirty="0">
                <a:solidFill>
                  <a:schemeClr val="tx1"/>
                </a:solidFill>
              </a:rPr>
              <a:t>b) Pegando variáveis ‘</a:t>
            </a:r>
            <a:r>
              <a:rPr lang="pt-BR" sz="1600" dirty="0" err="1">
                <a:solidFill>
                  <a:schemeClr val="tx1"/>
                </a:solidFill>
              </a:rPr>
              <a:t>ini</a:t>
            </a:r>
            <a:r>
              <a:rPr lang="pt-BR" sz="1600" dirty="0">
                <a:solidFill>
                  <a:schemeClr val="tx1"/>
                </a:solidFill>
              </a:rPr>
              <a:t>’, ‘fim’ e ‘passo’ e convertendo para número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59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7BD2B-8A9E-4492-9239-76469B61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1CD31A-5E72-4ED5-9611-1F216F01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E73D66-A895-4457-9B88-D3B64C4CA3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42C8FF5-2151-4835-8EBF-4CC9E186ABAB}"/>
              </a:ext>
            </a:extLst>
          </p:cNvPr>
          <p:cNvSpPr/>
          <p:nvPr/>
        </p:nvSpPr>
        <p:spPr>
          <a:xfrm>
            <a:off x="7226220" y="2915478"/>
            <a:ext cx="4833257" cy="3261485"/>
          </a:xfrm>
          <a:prstGeom prst="wedgeRectCallout">
            <a:avLst>
              <a:gd name="adj1" fmla="val -119539"/>
              <a:gd name="adj2" fmla="val -446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7ª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Criando função do contador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for(</a:t>
            </a:r>
            <a:r>
              <a:rPr lang="pt-BR" sz="1600" dirty="0" err="1">
                <a:solidFill>
                  <a:schemeClr val="tx1"/>
                </a:solidFill>
              </a:rPr>
              <a:t>let</a:t>
            </a:r>
            <a:r>
              <a:rPr lang="pt-BR" sz="1600" dirty="0">
                <a:solidFill>
                  <a:schemeClr val="tx1"/>
                </a:solidFill>
              </a:rPr>
              <a:t> c = i ; c &lt;= f; c += p)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c = i ........contador começa por Inicio</a:t>
            </a:r>
          </a:p>
          <a:p>
            <a:r>
              <a:rPr lang="pt-BR" sz="1600" dirty="0">
                <a:solidFill>
                  <a:schemeClr val="tx1"/>
                </a:solidFill>
              </a:rPr>
              <a:t>c &lt;= f ..... enquanto contador menor ou igual ao Fim</a:t>
            </a:r>
          </a:p>
          <a:p>
            <a:r>
              <a:rPr lang="pt-BR" sz="1600" dirty="0">
                <a:solidFill>
                  <a:schemeClr val="tx1"/>
                </a:solidFill>
              </a:rPr>
              <a:t>c += p .....contador atribui valor de Passo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3669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DD5FE-3CF0-4921-AA56-D8C4C300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94C9A-2A38-4161-9EA8-F7914A39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40C24A-C090-498C-B016-72B47BA1BB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3700" y="0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BBB24000-429A-4061-8978-D2E55CBE9A85}"/>
              </a:ext>
            </a:extLst>
          </p:cNvPr>
          <p:cNvSpPr/>
          <p:nvPr/>
        </p:nvSpPr>
        <p:spPr>
          <a:xfrm>
            <a:off x="7226220" y="2915478"/>
            <a:ext cx="4833257" cy="3261485"/>
          </a:xfrm>
          <a:prstGeom prst="wedgeRectCallout">
            <a:avLst>
              <a:gd name="adj1" fmla="val -126942"/>
              <a:gd name="adj2" fmla="val -3773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8ª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Criando função do contador que concatena o texto ‘Contando’ com o valor do contador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 err="1">
                <a:solidFill>
                  <a:schemeClr val="tx1"/>
                </a:solidFill>
              </a:rPr>
              <a:t>res.innerHTML</a:t>
            </a:r>
            <a:r>
              <a:rPr lang="pt-BR" sz="1600" dirty="0">
                <a:solidFill>
                  <a:schemeClr val="tx1"/>
                </a:solidFill>
              </a:rPr>
              <a:t> += `${c}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74076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28AEE-4D18-425C-A6EE-7B708447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2B25F9-30D0-4447-AEAC-3FCE7ED9A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BC152B-9F64-4783-A962-60BB58FEDF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C36A179-26FB-4A74-A52C-738B26EF0BCC}"/>
              </a:ext>
            </a:extLst>
          </p:cNvPr>
          <p:cNvSpPr/>
          <p:nvPr/>
        </p:nvSpPr>
        <p:spPr>
          <a:xfrm>
            <a:off x="7226220" y="2915479"/>
            <a:ext cx="4833257" cy="622852"/>
          </a:xfrm>
          <a:prstGeom prst="wedgeRectCallout">
            <a:avLst>
              <a:gd name="adj1" fmla="val -117345"/>
              <a:gd name="adj2" fmla="val -14624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Site para pegar os </a:t>
            </a:r>
            <a:r>
              <a:rPr lang="pt-BR" sz="1500" dirty="0" err="1">
                <a:solidFill>
                  <a:schemeClr val="tx1"/>
                </a:solidFill>
              </a:rPr>
              <a:t>emojis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7396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A9054-2F83-4439-9663-1087D263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E1F120-144E-456E-9A1C-E7EBB0624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D91904-4471-4DB2-BAC8-6063A6CB17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E9BB892-4D07-4346-9DA4-489537FA966A}"/>
              </a:ext>
            </a:extLst>
          </p:cNvPr>
          <p:cNvSpPr/>
          <p:nvPr/>
        </p:nvSpPr>
        <p:spPr>
          <a:xfrm>
            <a:off x="7226220" y="2915479"/>
            <a:ext cx="4833257" cy="622852"/>
          </a:xfrm>
          <a:prstGeom prst="wedgeRectCallout">
            <a:avLst>
              <a:gd name="adj1" fmla="val -137635"/>
              <a:gd name="adj2" fmla="val -6538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Pegar pelo código do </a:t>
            </a:r>
            <a:r>
              <a:rPr lang="pt-BR" sz="1500" dirty="0" err="1">
                <a:solidFill>
                  <a:schemeClr val="tx1"/>
                </a:solidFill>
              </a:rPr>
              <a:t>emoji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2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BA96D-B38E-43F9-BB3C-3059FC77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48891-0108-4200-9CC2-E3E4D381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796B8C-0D7F-4CCE-99B3-A6EB4B035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271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D6310-6F42-4006-B47B-5B770B59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0C672B-6B2C-4259-8B5D-F80285E4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E10277-F4DA-4EBC-BAF8-CB29FEA633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19DDD6D-5E8E-4AD6-ADAA-2F2BBFAF27AD}"/>
              </a:ext>
            </a:extLst>
          </p:cNvPr>
          <p:cNvSpPr/>
          <p:nvPr/>
        </p:nvSpPr>
        <p:spPr>
          <a:xfrm>
            <a:off x="5950227" y="4094923"/>
            <a:ext cx="5822674" cy="1775790"/>
          </a:xfrm>
          <a:prstGeom prst="wedgeRectCallout">
            <a:avLst>
              <a:gd name="adj1" fmla="val -80096"/>
              <a:gd name="adj2" fmla="val -9296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No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, adaptar o código que copiou do site Full Emoji </a:t>
            </a:r>
            <a:r>
              <a:rPr lang="pt-BR" sz="1500" dirty="0" err="1">
                <a:solidFill>
                  <a:schemeClr val="tx1"/>
                </a:solidFill>
              </a:rPr>
              <a:t>List</a:t>
            </a:r>
            <a:endParaRPr lang="pt-BR" sz="15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U+1F603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Vira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\u{1F603}</a:t>
            </a:r>
          </a:p>
          <a:p>
            <a:r>
              <a:rPr lang="pt-BR" sz="1500" dirty="0">
                <a:solidFill>
                  <a:schemeClr val="tx1"/>
                </a:solidFill>
              </a:rPr>
              <a:t> 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1744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3E831AB-3135-45AD-BF60-3F263DD498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90B5AC98-E7E7-476C-89E3-DB9778CEACF1}"/>
              </a:ext>
            </a:extLst>
          </p:cNvPr>
          <p:cNvSpPr/>
          <p:nvPr/>
        </p:nvSpPr>
        <p:spPr>
          <a:xfrm>
            <a:off x="5433392" y="2756453"/>
            <a:ext cx="1616764" cy="463825"/>
          </a:xfrm>
          <a:prstGeom prst="wedgeRectCallout">
            <a:avLst>
              <a:gd name="adj1" fmla="val 99012"/>
              <a:gd name="adj2" fmla="val -738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Funcionou!</a:t>
            </a:r>
          </a:p>
          <a:p>
            <a:r>
              <a:rPr lang="pt-BR" sz="1500" dirty="0">
                <a:solidFill>
                  <a:schemeClr val="tx1"/>
                </a:solidFill>
              </a:rPr>
              <a:t> 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12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5BE06-3785-4431-B4B6-96407135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ACA56F-2636-4873-B803-9EF309EE1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F1B9-784F-43F3-AC6E-C1ECF09D0F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ACA0BD3F-08E1-480B-9B28-2A38677F1086}"/>
              </a:ext>
            </a:extLst>
          </p:cNvPr>
          <p:cNvSpPr/>
          <p:nvPr/>
        </p:nvSpPr>
        <p:spPr>
          <a:xfrm>
            <a:off x="5433391" y="2756453"/>
            <a:ext cx="1921565" cy="1033669"/>
          </a:xfrm>
          <a:prstGeom prst="wedgeRectCallout">
            <a:avLst>
              <a:gd name="adj1" fmla="val -149190"/>
              <a:gd name="adj2" fmla="val 2965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Código da bandeirinha no final</a:t>
            </a:r>
          </a:p>
          <a:p>
            <a:r>
              <a:rPr lang="pt-BR" sz="1500" dirty="0">
                <a:solidFill>
                  <a:schemeClr val="tx1"/>
                </a:solidFill>
              </a:rPr>
              <a:t> 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1721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263B7-0B28-403E-B9E4-01E8B6DE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76D8C8-389F-4953-93EC-E4BC0A46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D6C6CD-FBA4-4FC2-BC1F-0D58C7D957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409D862B-CA1F-4AD2-879E-D5E2389A9A5C}"/>
              </a:ext>
            </a:extLst>
          </p:cNvPr>
          <p:cNvSpPr/>
          <p:nvPr/>
        </p:nvSpPr>
        <p:spPr>
          <a:xfrm>
            <a:off x="5181601" y="3790122"/>
            <a:ext cx="3193774" cy="1007165"/>
          </a:xfrm>
          <a:prstGeom prst="wedgeRectCallout">
            <a:avLst>
              <a:gd name="adj1" fmla="val 49754"/>
              <a:gd name="adj2" fmla="val -15433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Porém código está com um problema: não está contando de maneira regressiva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2461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01780-CE83-4912-9471-171F7717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43FA37-E39C-4C66-8419-67B97164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DE2627-41A9-4736-A8E1-D3D282025E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0EF913B-EDFA-4716-9563-2EC6DECCE727}"/>
              </a:ext>
            </a:extLst>
          </p:cNvPr>
          <p:cNvSpPr/>
          <p:nvPr/>
        </p:nvSpPr>
        <p:spPr>
          <a:xfrm>
            <a:off x="7358743" y="3021496"/>
            <a:ext cx="4833257" cy="3668989"/>
          </a:xfrm>
          <a:prstGeom prst="wedgeRectCallout">
            <a:avLst>
              <a:gd name="adj1" fmla="val -111313"/>
              <a:gd name="adj2" fmla="val -2412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9ª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Criando função do contador (regressivo). Notar que também foi inserido um </a:t>
            </a:r>
            <a:r>
              <a:rPr lang="pt-BR" sz="1600" dirty="0" err="1">
                <a:solidFill>
                  <a:schemeClr val="tx1"/>
                </a:solidFill>
              </a:rPr>
              <a:t>if</a:t>
            </a:r>
            <a:r>
              <a:rPr lang="pt-BR" sz="1600" dirty="0">
                <a:solidFill>
                  <a:schemeClr val="tx1"/>
                </a:solidFill>
              </a:rPr>
              <a:t> ( i &lt; f) (linha 14) e um </a:t>
            </a:r>
            <a:r>
              <a:rPr lang="pt-BR" sz="1600" dirty="0" err="1">
                <a:solidFill>
                  <a:schemeClr val="tx1"/>
                </a:solidFill>
              </a:rPr>
              <a:t>else</a:t>
            </a:r>
            <a:r>
              <a:rPr lang="pt-BR" sz="1600" dirty="0">
                <a:solidFill>
                  <a:schemeClr val="tx1"/>
                </a:solidFill>
              </a:rPr>
              <a:t> linha (19)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for(</a:t>
            </a:r>
            <a:r>
              <a:rPr lang="pt-BR" sz="1600" dirty="0" err="1">
                <a:solidFill>
                  <a:schemeClr val="tx1"/>
                </a:solidFill>
              </a:rPr>
              <a:t>let</a:t>
            </a:r>
            <a:r>
              <a:rPr lang="pt-BR" sz="1600" dirty="0">
                <a:solidFill>
                  <a:schemeClr val="tx1"/>
                </a:solidFill>
              </a:rPr>
              <a:t> c = i ; c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&gt;=</a:t>
            </a:r>
            <a:r>
              <a:rPr lang="pt-BR" sz="1600" dirty="0">
                <a:solidFill>
                  <a:schemeClr val="tx1"/>
                </a:solidFill>
              </a:rPr>
              <a:t> f; c += p)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c = i ........contador começa por Inicio</a:t>
            </a:r>
          </a:p>
          <a:p>
            <a:r>
              <a:rPr lang="pt-BR" sz="1600" dirty="0">
                <a:solidFill>
                  <a:schemeClr val="tx1"/>
                </a:solidFill>
              </a:rPr>
              <a:t>c </a:t>
            </a:r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&gt;=</a:t>
            </a:r>
            <a:r>
              <a:rPr lang="pt-BR" sz="1600" dirty="0">
                <a:solidFill>
                  <a:schemeClr val="tx1"/>
                </a:solidFill>
              </a:rPr>
              <a:t> f ..... enquanto contador maior ou igual ao Fim</a:t>
            </a:r>
          </a:p>
          <a:p>
            <a:r>
              <a:rPr lang="pt-BR" sz="1600" dirty="0">
                <a:solidFill>
                  <a:schemeClr val="tx1"/>
                </a:solidFill>
              </a:rPr>
              <a:t>c += p .....contador atribui valor de Passo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9700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7810F-D6BD-4359-82DB-1241BA2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5A318-CCF9-4DF3-B5E9-AF5BFD167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55BC85-77DE-4570-9C2E-F2CCD8B9EB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81524A9-F326-4834-BA81-5A69BC50A1ED}"/>
              </a:ext>
            </a:extLst>
          </p:cNvPr>
          <p:cNvSpPr/>
          <p:nvPr/>
        </p:nvSpPr>
        <p:spPr>
          <a:xfrm>
            <a:off x="6939643" y="3140766"/>
            <a:ext cx="4833257" cy="2438399"/>
          </a:xfrm>
          <a:prstGeom prst="wedgeRectCallout">
            <a:avLst>
              <a:gd name="adj1" fmla="val -109394"/>
              <a:gd name="adj2" fmla="val -9025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10ª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Inserindo um texto de “Impossível contar” caso não sejam passados dados no formulário.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(linha 9) </a:t>
            </a:r>
            <a:r>
              <a:rPr lang="pt-BR" sz="1600" dirty="0" err="1">
                <a:solidFill>
                  <a:schemeClr val="tx1"/>
                </a:solidFill>
              </a:rPr>
              <a:t>res.innerHTML</a:t>
            </a:r>
            <a:r>
              <a:rPr lang="pt-BR" sz="1600" dirty="0">
                <a:solidFill>
                  <a:schemeClr val="tx1"/>
                </a:solidFill>
              </a:rPr>
              <a:t> = ‘Impossível contar!’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726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BB890-0C1F-49A6-A9FC-9EB8F469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62E8E7-7640-42EB-8A7B-65CC98C0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D139CF-21A2-4A3D-96C7-A1F5A80D09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312248D-B0B7-4F0C-BF4B-36DD238FEC23}"/>
              </a:ext>
            </a:extLst>
          </p:cNvPr>
          <p:cNvSpPr/>
          <p:nvPr/>
        </p:nvSpPr>
        <p:spPr>
          <a:xfrm>
            <a:off x="7032409" y="3287989"/>
            <a:ext cx="4833257" cy="2888974"/>
          </a:xfrm>
          <a:prstGeom prst="wedgeRectCallout">
            <a:avLst>
              <a:gd name="adj1" fmla="val -83346"/>
              <a:gd name="adj2" fmla="val -4865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11ª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Inserindo função que impossibilite o cálculo caso o passo seja zero (o que faria o sistema entrar em looping). (linha 15, 16 e 17). Neste caso, converte o zero para número um automaticamente.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(linha 9) </a:t>
            </a:r>
            <a:r>
              <a:rPr lang="pt-BR" sz="1600" dirty="0" err="1">
                <a:solidFill>
                  <a:schemeClr val="tx1"/>
                </a:solidFill>
              </a:rPr>
              <a:t>res.innerHTML</a:t>
            </a:r>
            <a:r>
              <a:rPr lang="pt-BR" sz="1600" dirty="0">
                <a:solidFill>
                  <a:schemeClr val="tx1"/>
                </a:solidFill>
              </a:rPr>
              <a:t> = ‘Impossível contar!’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4917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928D2-EE57-4362-A6B2-9EA69DEA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91142-B8A4-4B89-86E3-F896675B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0CF9E2-4DEC-4CA0-9419-7D657C7D4C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22C7F2F-5487-4579-AB52-17BD25687011}"/>
              </a:ext>
            </a:extLst>
          </p:cNvPr>
          <p:cNvSpPr/>
          <p:nvPr/>
        </p:nvSpPr>
        <p:spPr>
          <a:xfrm>
            <a:off x="7032409" y="3287989"/>
            <a:ext cx="4833257" cy="2888974"/>
          </a:xfrm>
          <a:prstGeom prst="wedgeRectCallout">
            <a:avLst>
              <a:gd name="adj1" fmla="val -83346"/>
              <a:gd name="adj2" fmla="val -4865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12ª parte da resolução do contador</a:t>
            </a:r>
          </a:p>
          <a:p>
            <a:r>
              <a:rPr lang="pt-BR" sz="1500" dirty="0">
                <a:solidFill>
                  <a:schemeClr val="tx1"/>
                </a:solidFill>
              </a:rPr>
              <a:t>(arquivo </a:t>
            </a:r>
            <a:r>
              <a:rPr lang="pt-BR" sz="1500" dirty="0" err="1">
                <a:solidFill>
                  <a:schemeClr val="tx1"/>
                </a:solidFill>
              </a:rPr>
              <a:t>js</a:t>
            </a:r>
            <a:r>
              <a:rPr lang="pt-BR" sz="1500" dirty="0">
                <a:solidFill>
                  <a:schemeClr val="tx1"/>
                </a:solidFill>
              </a:rPr>
              <a:t>)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&gt;&gt; Lógica</a:t>
            </a:r>
            <a:r>
              <a:rPr lang="pt-BR" sz="1600" dirty="0">
                <a:solidFill>
                  <a:schemeClr val="tx1"/>
                </a:solidFill>
              </a:rPr>
              <a:t>: Inserindo quebra de linha depois de contando (&lt;</a:t>
            </a:r>
            <a:r>
              <a:rPr lang="pt-BR" sz="1600" dirty="0" err="1">
                <a:solidFill>
                  <a:schemeClr val="tx1"/>
                </a:solidFill>
              </a:rPr>
              <a:t>br</a:t>
            </a:r>
            <a:r>
              <a:rPr lang="pt-BR" sz="1600" dirty="0">
                <a:solidFill>
                  <a:schemeClr val="tx1"/>
                </a:solidFill>
              </a:rPr>
              <a:t>&gt;) linha 11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5189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3B7E-E1D9-4F99-B239-87504F68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B72BB9-CF61-44A6-81A8-05AC9079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4F8B28-01E1-4FB2-9D12-3F827032B5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E0A3B0B-09C8-459F-9914-5D8ED0CBA017}"/>
              </a:ext>
            </a:extLst>
          </p:cNvPr>
          <p:cNvSpPr/>
          <p:nvPr/>
        </p:nvSpPr>
        <p:spPr>
          <a:xfrm>
            <a:off x="7246257" y="2590334"/>
            <a:ext cx="4833257" cy="2888974"/>
          </a:xfrm>
          <a:prstGeom prst="wedgeRectCallout">
            <a:avLst>
              <a:gd name="adj1" fmla="val -86349"/>
              <a:gd name="adj2" fmla="val -4965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Flavio, baseada no seguinte link: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https://www.javascriptprogressivo.net/2018/12/Como-Criar-Tabuada-JavaScript.html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39908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6AC5F-DB02-4AD3-BF17-2E0E49D4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790F1-4EC0-4D57-A4D0-D96E1E27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D2CF09-4E88-4AEB-8C72-25FA47607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A84B49A1-3A18-4E3C-9299-4E695F7FB8F7}"/>
              </a:ext>
            </a:extLst>
          </p:cNvPr>
          <p:cNvSpPr/>
          <p:nvPr/>
        </p:nvSpPr>
        <p:spPr>
          <a:xfrm>
            <a:off x="7231743" y="4001294"/>
            <a:ext cx="4833257" cy="2119986"/>
          </a:xfrm>
          <a:prstGeom prst="wedgeRectCallout">
            <a:avLst>
              <a:gd name="adj1" fmla="val -83646"/>
              <a:gd name="adj2" fmla="val -6745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Flavio, baseada no seguinte link: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https://www.javascriptprogressivo.net/2018/12/Como-Criar-Tabuada-JavaScript.html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8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AA944-5A93-4355-952A-FE0D3F5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D115D-80DE-4415-AD2B-69E03BDF3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FC5DEE-D6F0-4120-8B89-F7325DA96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25562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A6592-B8B5-44F9-89F3-21F684CF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B91A7-7F1E-4B8E-8F01-B2424728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7CA3E7-74A8-4471-AC10-707CDF4EE9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4E33B97-B8F8-4605-BE58-0EE457FBB4CE}"/>
              </a:ext>
            </a:extLst>
          </p:cNvPr>
          <p:cNvSpPr/>
          <p:nvPr/>
        </p:nvSpPr>
        <p:spPr>
          <a:xfrm>
            <a:off x="7246257" y="2183184"/>
            <a:ext cx="4833257" cy="2888974"/>
          </a:xfrm>
          <a:prstGeom prst="wedgeRectCallout">
            <a:avLst>
              <a:gd name="adj1" fmla="val -86349"/>
              <a:gd name="adj2" fmla="val -4965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Flavio, baseada no seguinte link: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https://www.javascriptprogressivo.net/2018/12/Como-Criar-Tabuada-JavaScript.html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1667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7648D-29AD-4F1C-84A4-B610CD71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8C6CB-5AB5-477A-B33E-D003DF79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AE52E8-E521-44C3-9FE3-9F9D23C00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7133A3A9-2429-49CB-90D3-894CF5FE30A0}"/>
              </a:ext>
            </a:extLst>
          </p:cNvPr>
          <p:cNvSpPr/>
          <p:nvPr/>
        </p:nvSpPr>
        <p:spPr>
          <a:xfrm>
            <a:off x="7086599" y="2054140"/>
            <a:ext cx="4833257" cy="2888974"/>
          </a:xfrm>
          <a:prstGeom prst="wedgeRectCallout">
            <a:avLst>
              <a:gd name="adj1" fmla="val -86349"/>
              <a:gd name="adj2" fmla="val -4965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Flavio, baseada no seguinte link: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https://www.javascriptprogressivo.net/2018/12/Como-Criar-Tabuada-JavaScript.html</a:t>
            </a:r>
          </a:p>
          <a:p>
            <a:endParaRPr lang="pt-BR" sz="1600" dirty="0">
              <a:solidFill>
                <a:schemeClr val="tx1"/>
              </a:solidFill>
            </a:endParaRP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70379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514E4-739A-4E15-AFFC-B7B1B104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BF3FB-AE21-44BB-A1CA-A4553C3AF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DD7C56-4724-46F4-8FE7-3159160AF5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1" name="Balão de Fala: Retângulo 10">
            <a:extLst>
              <a:ext uri="{FF2B5EF4-FFF2-40B4-BE49-F238E27FC236}">
                <a16:creationId xmlns:a16="http://schemas.microsoft.com/office/drawing/2014/main" id="{F46D91EB-3982-47B8-B943-75A148424853}"/>
              </a:ext>
            </a:extLst>
          </p:cNvPr>
          <p:cNvSpPr/>
          <p:nvPr/>
        </p:nvSpPr>
        <p:spPr>
          <a:xfrm>
            <a:off x="6803571" y="4454355"/>
            <a:ext cx="4550229" cy="1374860"/>
          </a:xfrm>
          <a:prstGeom prst="wedgeRectCallout">
            <a:avLst>
              <a:gd name="adj1" fmla="val -58389"/>
              <a:gd name="adj2" fmla="val -1481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Guanabara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2" name="Balão de Fala: Retângulo 11">
            <a:extLst>
              <a:ext uri="{FF2B5EF4-FFF2-40B4-BE49-F238E27FC236}">
                <a16:creationId xmlns:a16="http://schemas.microsoft.com/office/drawing/2014/main" id="{890D1319-C5C1-48B8-A74F-B1861AC6517B}"/>
              </a:ext>
            </a:extLst>
          </p:cNvPr>
          <p:cNvSpPr/>
          <p:nvPr/>
        </p:nvSpPr>
        <p:spPr>
          <a:xfrm>
            <a:off x="7358743" y="3194644"/>
            <a:ext cx="4136571" cy="1178182"/>
          </a:xfrm>
          <a:prstGeom prst="wedgeRectCallout">
            <a:avLst>
              <a:gd name="adj1" fmla="val -104813"/>
              <a:gd name="adj2" fmla="val 2409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&lt;</a:t>
            </a:r>
            <a:r>
              <a:rPr lang="pt-BR" sz="1500" dirty="0" err="1">
                <a:solidFill>
                  <a:schemeClr val="tx1"/>
                </a:solidFill>
              </a:rPr>
              <a:t>select</a:t>
            </a:r>
            <a:r>
              <a:rPr lang="pt-BR" sz="1500" dirty="0">
                <a:solidFill>
                  <a:schemeClr val="tx1"/>
                </a:solidFill>
              </a:rPr>
              <a:t> </a:t>
            </a:r>
            <a:r>
              <a:rPr lang="pt-BR" sz="1500" dirty="0" err="1">
                <a:solidFill>
                  <a:schemeClr val="tx1"/>
                </a:solidFill>
              </a:rPr>
              <a:t>name</a:t>
            </a:r>
            <a:r>
              <a:rPr lang="pt-BR" sz="1500" dirty="0">
                <a:solidFill>
                  <a:schemeClr val="tx1"/>
                </a:solidFill>
              </a:rPr>
              <a:t>&gt; (...) É o que gera a tabuada em formato de seleção no HTML renderizado</a:t>
            </a:r>
          </a:p>
        </p:txBody>
      </p:sp>
    </p:spTree>
    <p:extLst>
      <p:ext uri="{BB962C8B-B14F-4D97-AF65-F5344CB8AC3E}">
        <p14:creationId xmlns:p14="http://schemas.microsoft.com/office/powerpoint/2010/main" val="355616178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2F9C2-6EA9-4513-9CE3-3A9511E0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0169D2-B777-4D89-8428-1DAF00038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F09D9E-C28A-4467-A843-471AA50486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4345BF9D-EEA0-465D-B5AF-D8498C3ED740}"/>
              </a:ext>
            </a:extLst>
          </p:cNvPr>
          <p:cNvSpPr/>
          <p:nvPr/>
        </p:nvSpPr>
        <p:spPr>
          <a:xfrm>
            <a:off x="3403599" y="4507763"/>
            <a:ext cx="4550229" cy="1374860"/>
          </a:xfrm>
          <a:prstGeom prst="wedgeRectCallout">
            <a:avLst>
              <a:gd name="adj1" fmla="val -78804"/>
              <a:gd name="adj2" fmla="val -14677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Resolução Guanabara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UM PROGRAMA NUNCA É FEITO DE UMA VEZ SÓ. VÁRIOS TESTES POR ETAPAS SÃO NECESSÁRIOS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9E98C408-1789-4EA1-8928-73A803389948}"/>
              </a:ext>
            </a:extLst>
          </p:cNvPr>
          <p:cNvSpPr/>
          <p:nvPr/>
        </p:nvSpPr>
        <p:spPr>
          <a:xfrm>
            <a:off x="7358743" y="3194644"/>
            <a:ext cx="4833257" cy="1178182"/>
          </a:xfrm>
          <a:prstGeom prst="wedgeRectCallout">
            <a:avLst>
              <a:gd name="adj1" fmla="val -101664"/>
              <a:gd name="adj2" fmla="val -13113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 err="1">
                <a:solidFill>
                  <a:schemeClr val="tx1"/>
                </a:solidFill>
              </a:rPr>
              <a:t>tab.innerHTML</a:t>
            </a:r>
            <a:r>
              <a:rPr lang="pt-BR" sz="1500" dirty="0">
                <a:solidFill>
                  <a:schemeClr val="tx1"/>
                </a:solidFill>
              </a:rPr>
              <a:t> = ` `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Esta linha de código limpa a seleção (do contrário, as tabuadas se acumulariam)</a:t>
            </a:r>
          </a:p>
        </p:txBody>
      </p:sp>
    </p:spTree>
    <p:extLst>
      <p:ext uri="{BB962C8B-B14F-4D97-AF65-F5344CB8AC3E}">
        <p14:creationId xmlns:p14="http://schemas.microsoft.com/office/powerpoint/2010/main" val="91757827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#15</a:t>
            </a:r>
          </a:p>
        </p:txBody>
      </p:sp>
    </p:spTree>
    <p:extLst>
      <p:ext uri="{BB962C8B-B14F-4D97-AF65-F5344CB8AC3E}">
        <p14:creationId xmlns:p14="http://schemas.microsoft.com/office/powerpoint/2010/main" val="413273003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4959C-1E7E-4825-8275-87DF7DEF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A50E7D-6313-4D4F-B2DB-12C01AB4F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B86AF54-2F9E-4126-A038-12DF044BE3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9119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1E6AC-46C2-4A6D-830D-8D50C4E1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7E05DE-F1F2-4F9B-BFF2-D9D0DD40D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158BE2-2F6D-4B11-B397-35EB858A80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660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99643-94C5-4686-AAE6-3B1041DB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A85D02-EF67-4328-9A87-2BEA7D7F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4B0832-0B30-4DB9-BA9A-975CB86AC2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476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C98DC-67E3-4236-89BB-BF02F479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B19C26-CC4B-4AC1-B9B6-2C90D382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A0BC9-C3C2-4808-9E18-F1FAC03279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491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E4B01-58D3-42F6-A338-3B7EFCFE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42BC10-2DD2-47F2-A699-7F14FECF6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192790-6B3A-4ED4-9A5C-7890370CC9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89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30E47-1A66-4E28-A544-7596B0D1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6BBA33-9AB0-46F8-B328-5585C1595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F94639-4F59-4C87-BBA4-76FA0F8C3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4005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06A0E-BEC7-4DC0-8C58-6FC72FC3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4D3504-7A43-4F65-B8AA-9F3CAE355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8FF5B-75F2-4A2B-BE21-93411B8EFC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523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7135C-C8C4-4CA3-85B6-BFA6C14B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95840-F06C-4C52-8C26-6618EEB54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C36621-DF50-46EB-BA5C-94B13F9530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5D46C8EC-E965-45A4-820C-983E8E298350}"/>
              </a:ext>
            </a:extLst>
          </p:cNvPr>
          <p:cNvSpPr/>
          <p:nvPr/>
        </p:nvSpPr>
        <p:spPr>
          <a:xfrm>
            <a:off x="6792685" y="5133718"/>
            <a:ext cx="4833257" cy="1178182"/>
          </a:xfrm>
          <a:prstGeom prst="wedgeRectCallout">
            <a:avLst>
              <a:gd name="adj1" fmla="val -10073"/>
              <a:gd name="adj2" fmla="val -8924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Exemplo do estacionamento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VARIÁVEL SIMPLES: cada vaga precisa ser declarada isoladamente (código fica muito extenso)</a:t>
            </a:r>
          </a:p>
        </p:txBody>
      </p:sp>
    </p:spTree>
    <p:extLst>
      <p:ext uri="{BB962C8B-B14F-4D97-AF65-F5344CB8AC3E}">
        <p14:creationId xmlns:p14="http://schemas.microsoft.com/office/powerpoint/2010/main" val="134527961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6C500-5FE1-4B64-ABBB-55680326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AC577-2F9D-41B0-B673-86910F80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17E955-A1B7-4B00-9B8B-8CAB2A4953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110890E9-5A12-4A08-9C42-74B7A75FBA06}"/>
              </a:ext>
            </a:extLst>
          </p:cNvPr>
          <p:cNvSpPr/>
          <p:nvPr/>
        </p:nvSpPr>
        <p:spPr>
          <a:xfrm>
            <a:off x="6792685" y="5133718"/>
            <a:ext cx="4833257" cy="1178182"/>
          </a:xfrm>
          <a:prstGeom prst="wedgeRectCallout">
            <a:avLst>
              <a:gd name="adj1" fmla="val -22986"/>
              <a:gd name="adj2" fmla="val -27403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Exemplo do estacionamento 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VARIÁVEL COMPOSTA: variável “a” (de automóvel) vai comportar ‘várias vagas’ (elementos)</a:t>
            </a:r>
          </a:p>
        </p:txBody>
      </p:sp>
    </p:spTree>
    <p:extLst>
      <p:ext uri="{BB962C8B-B14F-4D97-AF65-F5344CB8AC3E}">
        <p14:creationId xmlns:p14="http://schemas.microsoft.com/office/powerpoint/2010/main" val="404036868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77761-10E6-4C64-8A84-92661051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289AE-B6CC-42B6-89DE-64E3546A1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54C0EF-6540-42A4-90E1-4936C63AE5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E7B7AE59-6C94-4B9B-954C-17ED682EEFA4}"/>
              </a:ext>
            </a:extLst>
          </p:cNvPr>
          <p:cNvSpPr/>
          <p:nvPr/>
        </p:nvSpPr>
        <p:spPr>
          <a:xfrm>
            <a:off x="6792685" y="5133718"/>
            <a:ext cx="4833257" cy="1043245"/>
          </a:xfrm>
          <a:prstGeom prst="wedgeRectCallout">
            <a:avLst>
              <a:gd name="adj1" fmla="val -83046"/>
              <a:gd name="adj2" fmla="val -8678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Começa com índice zero!</a:t>
            </a:r>
          </a:p>
        </p:txBody>
      </p:sp>
    </p:spTree>
    <p:extLst>
      <p:ext uri="{BB962C8B-B14F-4D97-AF65-F5344CB8AC3E}">
        <p14:creationId xmlns:p14="http://schemas.microsoft.com/office/powerpoint/2010/main" val="17558500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22D50-FEE3-4A7C-B745-32E2BD1B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194F51-62E8-4F79-83D7-C3F37BB7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24664C-F37C-46D8-AF9A-1BF92A3626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18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08BC-AA34-44E5-9A13-666BB62A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111EA4-EE62-4684-84AB-B6FD8AD3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55A93B-AFE5-4528-99EB-D1EAC0834E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645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2C414-552B-46F2-962E-064832A4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443B67-EA4C-44CF-9175-638EE7B7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D82492-E2FD-446A-BE44-1462E01B53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6352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EC93-906B-4D16-97F8-3C74D342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E7436E-0CEA-4325-8985-3313957E4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6A697E-C9C4-4B52-8E88-6BDE92DB8D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8955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B3EB4-4AF3-4DC7-A9E2-BCAEF3AA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FC67C-1295-4EB6-92F5-60CA92FD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0A3E84-E75F-47A8-8494-4072A7D8EB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1965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2E734-885F-4763-8208-82A6D223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101E20-5696-4C63-979A-41138B7E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A2064C-EBA0-48D7-BDF7-5377DF50CD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16C5791-33B8-4C5B-92F9-94ACD8A8870C}"/>
              </a:ext>
            </a:extLst>
          </p:cNvPr>
          <p:cNvSpPr/>
          <p:nvPr/>
        </p:nvSpPr>
        <p:spPr>
          <a:xfrm>
            <a:off x="4920341" y="751086"/>
            <a:ext cx="4833257" cy="1043245"/>
          </a:xfrm>
          <a:prstGeom prst="wedgeRectCallout">
            <a:avLst>
              <a:gd name="adj1" fmla="val -104367"/>
              <a:gd name="adj2" fmla="val 1330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num[3] 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 coloca o valor na 3ª posição (indicada entre os colchetes)</a:t>
            </a:r>
          </a:p>
        </p:txBody>
      </p:sp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0C890F69-7853-4852-B63C-3FBDBA41273A}"/>
              </a:ext>
            </a:extLst>
          </p:cNvPr>
          <p:cNvSpPr/>
          <p:nvPr/>
        </p:nvSpPr>
        <p:spPr>
          <a:xfrm>
            <a:off x="5361215" y="2054140"/>
            <a:ext cx="4833257" cy="1043245"/>
          </a:xfrm>
          <a:prstGeom prst="wedgeRectCallout">
            <a:avLst>
              <a:gd name="adj1" fmla="val -104067"/>
              <a:gd name="adj2" fmla="val 7182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num[</a:t>
            </a:r>
            <a:r>
              <a:rPr lang="pt-BR" sz="1500" dirty="0" err="1">
                <a:solidFill>
                  <a:schemeClr val="tx1"/>
                </a:solidFill>
              </a:rPr>
              <a:t>push</a:t>
            </a:r>
            <a:r>
              <a:rPr lang="pt-BR" sz="1500" dirty="0">
                <a:solidFill>
                  <a:schemeClr val="tx1"/>
                </a:solidFill>
              </a:rPr>
              <a:t>] 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 coloca o valor na última posição</a:t>
            </a:r>
          </a:p>
        </p:txBody>
      </p:sp>
    </p:spTree>
    <p:extLst>
      <p:ext uri="{BB962C8B-B14F-4D97-AF65-F5344CB8AC3E}">
        <p14:creationId xmlns:p14="http://schemas.microsoft.com/office/powerpoint/2010/main" val="2929985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C797C-6FBE-49FA-AC71-51581A85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17C655-AE4B-4FED-A5E1-B0E3AAA0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F34112-AF65-408E-B2ED-E8C88368A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001500" cy="68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347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20DEF-A874-4C3B-823D-C3E9B486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C93821-B8B5-416E-887D-EE44664A1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F72792-0E8D-4128-B3B6-2810312283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3CBCFE76-F153-43F9-9CC8-654BC4AE6D29}"/>
              </a:ext>
            </a:extLst>
          </p:cNvPr>
          <p:cNvSpPr/>
          <p:nvPr/>
        </p:nvSpPr>
        <p:spPr>
          <a:xfrm>
            <a:off x="4824186" y="5459778"/>
            <a:ext cx="4833257" cy="563652"/>
          </a:xfrm>
          <a:prstGeom prst="wedgeRectCallout">
            <a:avLst>
              <a:gd name="adj1" fmla="val -106769"/>
              <a:gd name="adj2" fmla="val -31280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 err="1">
                <a:solidFill>
                  <a:schemeClr val="tx1"/>
                </a:solidFill>
              </a:rPr>
              <a:t>num.length</a:t>
            </a:r>
            <a:r>
              <a:rPr lang="pt-BR" sz="1500" dirty="0">
                <a:solidFill>
                  <a:schemeClr val="tx1"/>
                </a:solidFill>
              </a:rPr>
              <a:t> retorna a dimensão do </a:t>
            </a:r>
            <a:r>
              <a:rPr lang="pt-BR" sz="1500" dirty="0" err="1">
                <a:solidFill>
                  <a:schemeClr val="tx1"/>
                </a:solidFill>
              </a:rPr>
              <a:t>array</a:t>
            </a:r>
            <a:r>
              <a:rPr lang="pt-BR" sz="1500" dirty="0">
                <a:solidFill>
                  <a:schemeClr val="tx1"/>
                </a:solidFill>
              </a:rPr>
              <a:t> (neste caso, 5)</a:t>
            </a:r>
          </a:p>
        </p:txBody>
      </p:sp>
    </p:spTree>
    <p:extLst>
      <p:ext uri="{BB962C8B-B14F-4D97-AF65-F5344CB8AC3E}">
        <p14:creationId xmlns:p14="http://schemas.microsoft.com/office/powerpoint/2010/main" val="23609109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69E8D-559B-477F-AE03-D25F77DC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6917F7-FB68-4073-AB31-62F30FB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FE010D-C18F-45A9-A050-ACD01587A2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D84A4A4-2821-4716-B7AC-578DDFB27892}"/>
              </a:ext>
            </a:extLst>
          </p:cNvPr>
          <p:cNvSpPr/>
          <p:nvPr/>
        </p:nvSpPr>
        <p:spPr>
          <a:xfrm>
            <a:off x="4824186" y="5459778"/>
            <a:ext cx="4833257" cy="563652"/>
          </a:xfrm>
          <a:prstGeom prst="wedgeRectCallout">
            <a:avLst>
              <a:gd name="adj1" fmla="val -101063"/>
              <a:gd name="adj2" fmla="val -22782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 err="1">
                <a:solidFill>
                  <a:schemeClr val="tx1"/>
                </a:solidFill>
              </a:rPr>
              <a:t>num.sort</a:t>
            </a:r>
            <a:r>
              <a:rPr lang="pt-BR" sz="1500" dirty="0">
                <a:solidFill>
                  <a:schemeClr val="tx1"/>
                </a:solidFill>
              </a:rPr>
              <a:t>() coloca os elementos ordenados (neste caso, em ordem crescente) 	</a:t>
            </a:r>
          </a:p>
        </p:txBody>
      </p:sp>
    </p:spTree>
    <p:extLst>
      <p:ext uri="{BB962C8B-B14F-4D97-AF65-F5344CB8AC3E}">
        <p14:creationId xmlns:p14="http://schemas.microsoft.com/office/powerpoint/2010/main" val="207308906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BB07-5A8C-4A4A-99DC-2ECF1D7F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4DD5A1-59CA-47BE-94E9-928EB8E3F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FA7CE9-98BE-4FAD-A04B-1C497A3564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4205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9B17D-E016-42E0-8643-9025BFE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CCA122-AA94-4F55-BCC5-D11762282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B74778-C350-4DA7-AE00-CEFF9D6CC4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82908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27DD7-3A45-44F5-A0E4-AE45612E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F3FB2A-381E-439C-BA1E-D65A24741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9AE87D-5D38-4429-9041-7FD0C93C62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057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71ADA-C9C3-4ABF-B75A-716FB7B6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B8B080-4CF5-4B04-8914-DAD8E5543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A32385-251D-4582-8FA5-49A6DCD238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4588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4FBD9-D9B1-4740-91EF-5606381D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5D95C6-FE0E-47DB-98ED-5FBEBBB0A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0EC6BB-DDF1-4F9E-BA07-29302BED14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814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C4679-8A0C-4443-BB76-4E6E54C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B408C6-B68B-4F94-86D0-259C8A085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734422-4CEE-4087-8FAC-0C6C878AD3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15593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1E1E6-B4A6-48AD-AE21-972A4DFE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81A16-28A7-49CA-8EA8-81253BF0C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311BCD-8748-4EBA-B24C-C3083BBDBF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5276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117AD-604A-4754-BD69-242B20C8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0253A4-EDD8-408E-8DCA-BAC3A213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3E8FA0-0591-4C66-8997-5DA942161F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74878-ABDB-4811-A34A-0EF036DC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33854D-89F4-4C8F-89D8-D7828095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A7CD7E-A947-45BC-B74B-F1EF526657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007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7421A-4060-4221-A7FC-F324AD4F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2635DA-6E41-419D-9D75-1B92A3A39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2C29B2-C60D-419E-8727-DD22D31D5D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0F48DD2-5C5E-4D58-8C0A-FAB8E06CAD3B}"/>
              </a:ext>
            </a:extLst>
          </p:cNvPr>
          <p:cNvSpPr/>
          <p:nvPr/>
        </p:nvSpPr>
        <p:spPr>
          <a:xfrm>
            <a:off x="8989785" y="3769064"/>
            <a:ext cx="2926443" cy="2407899"/>
          </a:xfrm>
          <a:prstGeom prst="wedgeRectCallout">
            <a:avLst>
              <a:gd name="adj1" fmla="val -115731"/>
              <a:gd name="adj2" fmla="val -6974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for(</a:t>
            </a:r>
            <a:r>
              <a:rPr lang="pt-BR" sz="1500" dirty="0" err="1">
                <a:solidFill>
                  <a:schemeClr val="tx1"/>
                </a:solidFill>
              </a:rPr>
              <a:t>let</a:t>
            </a:r>
            <a:r>
              <a:rPr lang="pt-BR" sz="1500" dirty="0">
                <a:solidFill>
                  <a:schemeClr val="tx1"/>
                </a:solidFill>
              </a:rPr>
              <a:t> </a:t>
            </a:r>
            <a:r>
              <a:rPr lang="pt-BR" sz="1500" dirty="0" err="1">
                <a:solidFill>
                  <a:schemeClr val="tx1"/>
                </a:solidFill>
              </a:rPr>
              <a:t>pos</a:t>
            </a:r>
            <a:r>
              <a:rPr lang="pt-BR" sz="1500" dirty="0">
                <a:solidFill>
                  <a:schemeClr val="tx1"/>
                </a:solidFill>
              </a:rPr>
              <a:t> in num) {</a:t>
            </a:r>
          </a:p>
          <a:p>
            <a:r>
              <a:rPr lang="pt-BR" sz="1500" dirty="0">
                <a:solidFill>
                  <a:schemeClr val="tx1"/>
                </a:solidFill>
              </a:rPr>
              <a:t>	console.log(num[</a:t>
            </a:r>
            <a:r>
              <a:rPr lang="pt-BR" sz="1500" dirty="0" err="1">
                <a:solidFill>
                  <a:schemeClr val="tx1"/>
                </a:solidFill>
              </a:rPr>
              <a:t>pos</a:t>
            </a:r>
            <a:r>
              <a:rPr lang="pt-BR" sz="1500" dirty="0">
                <a:solidFill>
                  <a:schemeClr val="tx1"/>
                </a:solidFill>
              </a:rPr>
              <a:t>])</a:t>
            </a:r>
          </a:p>
          <a:p>
            <a:r>
              <a:rPr lang="pt-BR" sz="1500" dirty="0">
                <a:solidFill>
                  <a:schemeClr val="tx1"/>
                </a:solidFill>
              </a:rPr>
              <a:t>}</a:t>
            </a:r>
          </a:p>
          <a:p>
            <a:endParaRPr lang="pt-BR" sz="1500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rgbClr val="FF0000"/>
                </a:solidFill>
              </a:rPr>
              <a:t>ATENÇÃO: ESTA SINTAXE SÓ FUNCIONA PARA ARRAYS E OBJETOS</a:t>
            </a: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1217300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D1C72-A189-450A-8648-25917EC0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23AA9-331F-48F6-82C7-A5D282B3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67292B-C744-4D45-B1B9-2B10C978B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2249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A23A0-270F-43D5-BA40-7F3D30B4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D3E34B-705C-47A3-A228-45407A20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49AD11-FCD4-431A-8B62-FFD5210A64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ADC1808C-8D5A-4968-A8E8-99C6A587668C}"/>
              </a:ext>
            </a:extLst>
          </p:cNvPr>
          <p:cNvSpPr/>
          <p:nvPr/>
        </p:nvSpPr>
        <p:spPr>
          <a:xfrm>
            <a:off x="9076871" y="2346664"/>
            <a:ext cx="2926443" cy="2407899"/>
          </a:xfrm>
          <a:prstGeom prst="wedgeRectCallout">
            <a:avLst>
              <a:gd name="adj1" fmla="val -115731"/>
              <a:gd name="adj2" fmla="val -6974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500" dirty="0">
                <a:solidFill>
                  <a:schemeClr val="tx1"/>
                </a:solidFill>
              </a:rPr>
              <a:t>-1 no </a:t>
            </a:r>
            <a:r>
              <a:rPr lang="pt-BR" sz="1500" dirty="0" err="1">
                <a:solidFill>
                  <a:schemeClr val="tx1"/>
                </a:solidFill>
              </a:rPr>
              <a:t>javascript</a:t>
            </a:r>
            <a:r>
              <a:rPr lang="pt-BR" sz="1500" dirty="0">
                <a:solidFill>
                  <a:schemeClr val="tx1"/>
                </a:solidFill>
              </a:rPr>
              <a:t> significa que pesquisou e não encontrou nenhuma ocorrência </a:t>
            </a:r>
          </a:p>
          <a:p>
            <a:endParaRPr lang="pt-BR" sz="1500" b="1" dirty="0">
              <a:solidFill>
                <a:schemeClr val="tx1"/>
              </a:solidFill>
            </a:endParaRPr>
          </a:p>
          <a:p>
            <a:r>
              <a:rPr lang="pt-BR" sz="1500" b="1" dirty="0">
                <a:solidFill>
                  <a:schemeClr val="tx1"/>
                </a:solidFill>
              </a:rPr>
              <a:t>(pois no exemplo, o valor 3 não existe no </a:t>
            </a:r>
            <a:r>
              <a:rPr lang="pt-BR" sz="1500" b="1" dirty="0" err="1">
                <a:solidFill>
                  <a:schemeClr val="tx1"/>
                </a:solidFill>
              </a:rPr>
              <a:t>array</a:t>
            </a:r>
            <a:r>
              <a:rPr lang="pt-BR" sz="1500" b="1" dirty="0">
                <a:solidFill>
                  <a:schemeClr val="tx1"/>
                </a:solidFill>
              </a:rPr>
              <a:t>)</a:t>
            </a:r>
            <a:endParaRPr lang="pt-BR" sz="1500" b="1" dirty="0">
              <a:solidFill>
                <a:srgbClr val="FF0000"/>
              </a:solidFill>
            </a:endParaRPr>
          </a:p>
          <a:p>
            <a:r>
              <a:rPr lang="pt-BR" sz="15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3954123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82FE3-EB45-496B-BD89-2FE77C55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10F1CC-2A3A-4274-8FD9-B9249485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60E44A-B1E4-4387-BD50-74DB4208C7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977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BEB88-1578-4E20-AD27-EDF2FB8A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17177E-A085-4876-9314-66E0E638E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5C0CF9-30C7-4AF3-9E7C-5B4AB83FCE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85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F3338-2C56-4570-8ECA-F1B05811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EA21B-1658-4EA6-B5A0-9FCC457D3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B597AC-83D1-4E53-BB12-09BCF89A8F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6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B2966-0867-44AD-AE70-9DBAC92C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AE8914-9AF2-4794-80B6-CFCB1F66C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96DA0A-7953-4779-B4EB-6263C866EF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96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A20C1-9458-4F7B-A55E-DE6084B04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29BA3-F27A-45FD-ABA7-4F3D6B506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4DCE5-F877-435B-80C9-00AD5AF661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73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15343-6804-4B47-9B58-974407A2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CB2F6D-0E40-45EC-853C-0988FBBA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64061-36DC-47D2-9071-2F39542CD5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0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818C5-507C-49A2-AA0B-5A6334A5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587F76-3A4E-4887-911E-8BB49C205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2BBA9B-AF48-4FD5-9B20-5F1A849F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6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939E1-A780-43B6-A291-1A7E330D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791487-DC20-409B-AAED-22727F896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0E3815-53CC-4996-B5B3-4CCA51A2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78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7EE6E-DA91-4E2A-A4E9-C4AA0B3E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91630-3DDC-4B0F-9FE1-5A13B126D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E86785-FB3B-4FF5-96A7-7A39AC6BEB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9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B4C30-1C9D-4773-8EC9-24D1E06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A042F3-6548-4EA1-8E52-61743B265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A9837E-38CF-4DD7-9F78-922B36407C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6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15B9F-3916-4B6D-84D8-88F2FBE5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F74DC-77BC-40AD-AFC6-8592F06D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EA6469-1AE8-485E-9CDD-30151AA636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4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E31BE-9815-455E-B4B9-46C5F837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C2ABE7-57AD-4867-A969-FE050BC4D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4F787F-07B2-4393-86ED-F6A85F0C66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6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7B73A-7861-40BB-9C12-B6A706AE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9BB2C5-24B5-4EAD-A959-1D406321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32696E-ED8F-4642-ABD9-C76CA4DF4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4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7DA24-390C-4281-8878-7DE4E86C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5D83B3-2849-4AD3-BC78-A68CA65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9B6B35-370A-4FEC-84C2-F7CCCFA48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41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8CEEB-CD08-46EA-9EF0-50DC1659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37DAB-705E-4E18-86D2-12D0879E1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A95860-4C2A-4D92-8DA3-2514BB41B1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89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A251A-270F-4D9A-B4E8-D325DD19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5CCF3A-9A83-4481-9CE9-624E2F095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5C31C9-961B-40E6-94D6-479B7C036F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8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0D303-B29C-4F93-95EB-D3BA6F99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F2400-08DA-4CB3-97AF-739C3156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2A2212-0F8C-4BC2-981B-F291B070A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8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EEC7F-AE0B-44DE-BA8B-41DD89B5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D25A52-2C8F-4DFC-AA05-DCB17DFA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F8BFCE-E2AD-426A-BE87-B2D71B5B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62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7EEB8-DBA6-42B5-8DF2-62C43CD2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49A73-E192-4C41-B940-AB5A4D4EC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F6C459-FD77-4A25-91C8-582D6B3BFB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35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371D1-F22D-48A2-9961-8DDC2484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A7D75-5005-42BD-98FC-7045183F8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E66954-1B55-4ABA-AED7-B414A25976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100"/>
            <a:ext cx="12192000" cy="66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71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5875F-E0F2-4F27-B69A-2F573835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15E7FF-5BCE-4F07-8B3C-CEE9A5B5A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52C5F5-D633-45C7-B1F0-CA6B21869E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815"/>
            <a:ext cx="12192000" cy="68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2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3DD87-CCA4-4382-AC9E-C405CEE2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E66C6D-C2EA-4521-B80E-07B92490F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1C1C34-0142-422F-9C12-716FA1D8D2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7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30600-4A2D-45D0-9629-3E3DD475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B4DB5E-6CA2-4752-98D2-599E45EC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44058F-2DA6-4B4E-9D08-EB4211EF79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91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#07</a:t>
            </a:r>
          </a:p>
        </p:txBody>
      </p:sp>
    </p:spTree>
    <p:extLst>
      <p:ext uri="{BB962C8B-B14F-4D97-AF65-F5344CB8AC3E}">
        <p14:creationId xmlns:p14="http://schemas.microsoft.com/office/powerpoint/2010/main" val="3340844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62A1E-A8CB-4A7E-A90D-9F6048FA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6CDDDB-09C4-4191-A065-875B52019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4B1C46-6470-47F4-A248-FFAF6AF8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5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BA634-9FE8-44DA-AF9B-598438DD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73877-139E-4B7B-B712-569AB212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70CB2A-DFDC-460B-9E08-21DEE01991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6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236EF-9C87-42C5-8B82-4C47EDF8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84C800-FE00-4C68-9531-54D72BF69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5FFE0D-3767-46F9-B5A3-1C1F8770E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65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DD77B-37DC-45B4-809B-59D231D1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BF9A85-4ECE-4DF7-B126-74E229CA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7ED00A-D47F-4DA5-8E22-EBEA1AB2A2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30481" cy="68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2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E4DD4-8792-43F4-B25B-5EAAD323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489BD1-D194-4FFD-9193-1D9E36F74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773D5D-9F55-4163-A585-0A3DB787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56316" cy="68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61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8BBF0-9628-4B94-AAFE-E23BE43E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B337A-7382-4E07-878A-554D98F83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A3C985-FEF6-4896-ABD9-CF948E11DC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01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17984-FABE-4492-AEE8-20F40DE0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11D79F-8492-41EB-AB5C-7D5939D0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FBCF10-C56C-454D-BAD6-7F35D653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8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ACE3D-AAB6-458F-A970-B35B4041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11AFD0-738C-462E-AB0E-1AF97ED6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47CF17-3603-4F05-A1C2-D14AD0D79D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7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82619-13CA-4738-816E-490ED18C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BB01F8-A3BE-4453-BA91-3FE05874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E28B1A-040F-480C-B543-3246255FC1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22092" cy="68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19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C402D-E45E-47A7-B80F-C6B3FA45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D366D9-4CC5-4B0E-AC5E-98373AAF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EF63F9-9C32-4794-9764-53D5D431B6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971090" cy="68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34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D9025-4D4E-41F9-85FE-EFAC9333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E563FE-FA1F-4E05-96EF-99FDCC3D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A54E2D-B2A3-4916-80E8-3600E3BAEE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E80D-2575-4465-960D-FED79F7A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CF33ED-14F9-4AE4-A085-3BA278C6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8176CB-2F14-4FE0-97D6-0CD916A4C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01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B4A8F-174C-4A7C-9E48-F7F31C14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860677-7C60-474D-B763-FF09917A4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7363BE-C840-4DEF-9C38-25F4D4DD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7794"/>
            <a:ext cx="11920756" cy="688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83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DD5A-2508-4720-8968-E04CAD4C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B28614-47A1-4C4E-976F-27A01E65E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C4AD36-255E-4892-9413-E9637DBD8D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46714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DB1FC626-8094-4814-A207-B3D62AD50E89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110062"/>
              <a:gd name="adj2" fmla="val -12771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igual, que seria “==“) </a:t>
            </a:r>
          </a:p>
        </p:txBody>
      </p:sp>
    </p:spTree>
    <p:extLst>
      <p:ext uri="{BB962C8B-B14F-4D97-AF65-F5344CB8AC3E}">
        <p14:creationId xmlns:p14="http://schemas.microsoft.com/office/powerpoint/2010/main" val="402767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84143-7538-4731-861A-7411A334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FC811-0468-4B29-8705-8C85AAF7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0DF91E-B66D-4F1A-9949-A5D97F6A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C9E98-2565-4852-8825-90E642EA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101462-8AC9-468C-8E74-4D6D15CC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A6937F-31E0-44DE-8677-50DDF0092E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4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605FA-E1B0-4B80-8444-751EE977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479E88-0D54-4722-A0D3-6804D5CCB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3151BC-1BFB-4016-98CD-B70F954582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38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3C43F-80C5-433B-A1FE-6FD889C3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DD5961-5F37-44E7-BC6C-8AC091BB7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E47D70-2357-4911-9862-34141E7496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2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#08</a:t>
            </a:r>
          </a:p>
        </p:txBody>
      </p:sp>
    </p:spTree>
    <p:extLst>
      <p:ext uri="{BB962C8B-B14F-4D97-AF65-F5344CB8AC3E}">
        <p14:creationId xmlns:p14="http://schemas.microsoft.com/office/powerpoint/2010/main" val="3257074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21C90-659E-40BF-9807-758A2B3B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E57D25-3FEB-446F-8B34-72A775712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375D22-1010-44D3-AD36-2BCBA241B1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51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E9064-3D3F-483E-8802-86A20B01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31EC8-CB84-4F6A-9D5D-7BE01EFE3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A849C6-0583-4126-BE51-57CE4A53D2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63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44B4D-7EDC-4342-97D0-B75ADA1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F61C78-69A8-4B11-85AA-CFD0A6708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03F67D-8811-404B-9796-1CE7C5A3D6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7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CA80E-7C2C-4870-AE86-026FB992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B3837-DA2C-4B1A-B47B-0008B7957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DC1B6A-9EE8-4266-92EF-3E92870620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54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E1332-ADEB-4B35-A4B7-97B8191E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875D1-1CD9-43D5-968A-CB25D038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D19C9A-B232-4C75-A53F-4E3D8EE003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F0BF918C-F8DB-4401-97A4-A3CEA257C5B3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111344"/>
              <a:gd name="adj2" fmla="val 1092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“==“ significa igual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igual) </a:t>
            </a:r>
          </a:p>
        </p:txBody>
      </p:sp>
    </p:spTree>
    <p:extLst>
      <p:ext uri="{BB962C8B-B14F-4D97-AF65-F5344CB8AC3E}">
        <p14:creationId xmlns:p14="http://schemas.microsoft.com/office/powerpoint/2010/main" val="15597559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18711-3B49-4286-B99B-C7A6BEB3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60086A-3B1C-4EDD-B42D-285567880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E60B43-6B4D-45CD-8405-B816CCF90E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Balão de Fala: Retângulo 6">
            <a:extLst>
              <a:ext uri="{FF2B5EF4-FFF2-40B4-BE49-F238E27FC236}">
                <a16:creationId xmlns:a16="http://schemas.microsoft.com/office/drawing/2014/main" id="{5761FF6E-0B62-495F-94EF-AD9C7DCC4BAB}"/>
              </a:ext>
            </a:extLst>
          </p:cNvPr>
          <p:cNvSpPr/>
          <p:nvPr/>
        </p:nvSpPr>
        <p:spPr>
          <a:xfrm>
            <a:off x="5155097" y="2756452"/>
            <a:ext cx="6198704" cy="1325562"/>
          </a:xfrm>
          <a:prstGeom prst="wedgeRectCallout">
            <a:avLst>
              <a:gd name="adj1" fmla="val -111344"/>
              <a:gd name="adj2" fmla="val 1092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“==“ significa igual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OBS.: Em </a:t>
            </a:r>
            <a:r>
              <a:rPr lang="pt-BR" dirty="0" err="1">
                <a:solidFill>
                  <a:schemeClr val="tx1"/>
                </a:solidFill>
              </a:rPr>
              <a:t>JavaScript</a:t>
            </a:r>
            <a:r>
              <a:rPr lang="pt-BR" dirty="0">
                <a:solidFill>
                  <a:schemeClr val="tx1"/>
                </a:solidFill>
              </a:rPr>
              <a:t> e em várias outras linguagens de programação, o símbolo “=“ isolado significa recebe (e não igual) </a:t>
            </a:r>
          </a:p>
        </p:txBody>
      </p:sp>
    </p:spTree>
    <p:extLst>
      <p:ext uri="{BB962C8B-B14F-4D97-AF65-F5344CB8AC3E}">
        <p14:creationId xmlns:p14="http://schemas.microsoft.com/office/powerpoint/2010/main" val="1994568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15AB0-F2BE-4796-A591-8E4959D5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D79294-47E0-4D79-A9E6-44B2ED14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B565DD-75DB-4349-8E5A-893D06A391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8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9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5F697-C445-48F7-B12D-1F24C1FE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AFE3CF-2B32-4CAD-8FDA-4F54C76C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EC89DF-27A7-48B0-81FC-AF5F4BABD4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7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463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A7FD6-3339-44A0-83F9-8FC54D42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6106BA-F21B-4CA7-A439-53905662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9908D0-152F-46E5-A431-1C2CC7B97C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4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E38B1-E794-4DBA-82A1-D912BA4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F44D7A-51F1-432C-95DD-13B29E44E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02828D-283D-4E8C-89E8-73C60C69D6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587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04C4C-318A-42DB-95FD-29359124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436FB8-6138-48BC-B9AB-2180C9E36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375F04-4E82-41FD-85E7-D3E61FD486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5CA9193-81B3-473D-9D3A-6FFD7EBCCE23}"/>
              </a:ext>
            </a:extLst>
          </p:cNvPr>
          <p:cNvSpPr/>
          <p:nvPr/>
        </p:nvSpPr>
        <p:spPr>
          <a:xfrm>
            <a:off x="5155096" y="728578"/>
            <a:ext cx="6198704" cy="2700422"/>
          </a:xfrm>
          <a:prstGeom prst="wedgeRectCallout">
            <a:avLst>
              <a:gd name="adj1" fmla="val -111771"/>
              <a:gd name="adj2" fmla="val 6228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“==“ significa igual (mesmo valor)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“===“ significa idêntico (mesmo valor e tipo)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Da mesma forma: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“!=“ significa diferente (valores diferente)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“!==“ significa totalmente diferente (valor e tipo diferente) 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620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46F68-49D2-477A-9215-BE940660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7188C0-4C7E-4701-AD1D-C91BC52E1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A744CF-5BB2-441C-9285-47F0075887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921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49A04-C1A7-4FAD-A3F1-786B4268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BD2EA-36A9-43E7-BFB0-F8E36685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82A9BB-4C33-4CAE-B3BB-102E8DB56D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594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608A8-F3EF-4EDF-BA11-1E5497C4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AD1D31-7538-442A-ACF0-3D6E1C32A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26A815-C024-4264-82F9-1171B465A6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13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8BD5-6228-4634-A704-2A430EC7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4B6E42-635F-4C58-BE32-30DE7D46D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B72A8B-A000-4B0C-86F0-A1A6BE8D99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95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77AB2-D1C0-4C18-8322-7C8F6E47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FA8D35-9AAA-4530-8BE7-7F8440821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E8153B-D3B3-4386-869E-E6DA67790B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41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4D1A163-7506-4C7B-9E42-F5564B9CFC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2D8F5E41-4C9B-4AEE-A4C0-C93EC65AF042}"/>
              </a:ext>
            </a:extLst>
          </p:cNvPr>
          <p:cNvSpPr/>
          <p:nvPr/>
        </p:nvSpPr>
        <p:spPr>
          <a:xfrm>
            <a:off x="5605670" y="1465943"/>
            <a:ext cx="5062330" cy="3908859"/>
          </a:xfrm>
          <a:prstGeom prst="wedgeRectCallout">
            <a:avLst>
              <a:gd name="adj1" fmla="val -92027"/>
              <a:gd name="adj2" fmla="val -27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a&gt;b   &amp;&amp;   b%2  ==  0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Ordem de precedência do código pelo sistema: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1° -  Faz os operadores aritméticos (vermelho)</a:t>
            </a:r>
          </a:p>
          <a:p>
            <a:r>
              <a:rPr lang="pt-BR" dirty="0">
                <a:solidFill>
                  <a:schemeClr val="tx1"/>
                </a:solidFill>
              </a:rPr>
              <a:t>2° -  Faz os operadores relacionais (amarelo)</a:t>
            </a:r>
          </a:p>
          <a:p>
            <a:r>
              <a:rPr lang="pt-BR" dirty="0">
                <a:solidFill>
                  <a:schemeClr val="tx1"/>
                </a:solidFill>
              </a:rPr>
              <a:t>3° -  Faz os operadores lógicos (verde)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Ou seja, o resultado será: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b%2  ==  0   (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, pois resto de 8/2 = 0)</a:t>
            </a:r>
          </a:p>
          <a:p>
            <a:r>
              <a:rPr lang="pt-BR" dirty="0">
                <a:solidFill>
                  <a:schemeClr val="tx1"/>
                </a:solidFill>
              </a:rPr>
              <a:t>a &gt; b  (false, pois a = 5 e b = 8)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Portanto, false &amp;&amp; 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 resulta em false (para ser 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 precisariam ser os dois </a:t>
            </a:r>
            <a:r>
              <a:rPr lang="pt-BR" dirty="0" err="1">
                <a:solidFill>
                  <a:schemeClr val="tx1"/>
                </a:solidFill>
              </a:rPr>
              <a:t>true</a:t>
            </a:r>
            <a:r>
              <a:rPr lang="pt-BR" dirty="0">
                <a:solidFill>
                  <a:schemeClr val="tx1"/>
                </a:solidFill>
              </a:rPr>
              <a:t>)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CBAABF-1B67-4BBE-8433-2EAC67895376}"/>
              </a:ext>
            </a:extLst>
          </p:cNvPr>
          <p:cNvSpPr/>
          <p:nvPr/>
        </p:nvSpPr>
        <p:spPr>
          <a:xfrm>
            <a:off x="2690191" y="3246782"/>
            <a:ext cx="691638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889ADF-0353-47A0-BD61-CA54757512E8}"/>
              </a:ext>
            </a:extLst>
          </p:cNvPr>
          <p:cNvSpPr/>
          <p:nvPr/>
        </p:nvSpPr>
        <p:spPr>
          <a:xfrm>
            <a:off x="2126973" y="3286539"/>
            <a:ext cx="384313" cy="23853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78D5E80-42C3-49B7-9906-013AD3437B8B}"/>
              </a:ext>
            </a:extLst>
          </p:cNvPr>
          <p:cNvSpPr/>
          <p:nvPr/>
        </p:nvSpPr>
        <p:spPr>
          <a:xfrm>
            <a:off x="2534477" y="3286539"/>
            <a:ext cx="132523" cy="23853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561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676AC-4E41-4D67-BED9-106B086E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4D2893-1B80-43E3-9DD4-6E7E9D042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F9A71B-1311-4AF1-AFBE-240CA73BBD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6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8FA88-32A4-4094-8D0B-FEC7074B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344616-B5F7-4D08-B993-760DBEB90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48F326-EDC8-44EF-9ECB-3E7245A2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020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3A2B2-5FFF-4271-8270-0DD9FD0D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BA946-8225-4BB1-8841-1493534E9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C8E34-76ED-46C3-86EB-FE94168C8C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E2EF3DAA-5F7D-4DEE-9006-A0625463DBB3}"/>
              </a:ext>
            </a:extLst>
          </p:cNvPr>
          <p:cNvSpPr/>
          <p:nvPr/>
        </p:nvSpPr>
        <p:spPr>
          <a:xfrm>
            <a:off x="5576642" y="2262385"/>
            <a:ext cx="5062330" cy="2836173"/>
          </a:xfrm>
          <a:prstGeom prst="wedgeRectCallout">
            <a:avLst>
              <a:gd name="adj1" fmla="val -92601"/>
              <a:gd name="adj2" fmla="val 79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Caso numa mesma expressão apareçam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&amp;&amp;  ||  !=   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 ordem de precedência será: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1° -     != (não)</a:t>
            </a:r>
          </a:p>
          <a:p>
            <a:r>
              <a:rPr lang="pt-BR" dirty="0">
                <a:solidFill>
                  <a:schemeClr val="tx1"/>
                </a:solidFill>
              </a:rPr>
              <a:t>2°  -    &amp;&amp; (e)</a:t>
            </a:r>
          </a:p>
          <a:p>
            <a:r>
              <a:rPr lang="pt-BR" dirty="0">
                <a:solidFill>
                  <a:schemeClr val="tx1"/>
                </a:solidFill>
              </a:rPr>
              <a:t>3°  -     || (ou)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15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067CA-4D05-4451-8BE7-1F8A1EFC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1E9BBC-51E2-417C-9BE6-FFDDD7BA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F3734D-0655-4FBA-8195-9FB618A664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982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D7C5A-94A8-4435-BAD8-B2A1687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ADF9E-CD6A-4BCE-AD48-84776C94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D3E5D2-13D3-4C70-B6C8-E5FDB8604D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Balão de Fala: Retângulo 7">
            <a:extLst>
              <a:ext uri="{FF2B5EF4-FFF2-40B4-BE49-F238E27FC236}">
                <a16:creationId xmlns:a16="http://schemas.microsoft.com/office/drawing/2014/main" id="{CC74DBFD-85F2-4857-B563-08C4D9C3F168}"/>
              </a:ext>
            </a:extLst>
          </p:cNvPr>
          <p:cNvSpPr/>
          <p:nvPr/>
        </p:nvSpPr>
        <p:spPr>
          <a:xfrm>
            <a:off x="5533099" y="1146262"/>
            <a:ext cx="6658901" cy="4119789"/>
          </a:xfrm>
          <a:prstGeom prst="wedgeRectCallout">
            <a:avLst>
              <a:gd name="adj1" fmla="val -81336"/>
              <a:gd name="adj2" fmla="val -1733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r>
              <a:rPr lang="pt-BR" b="1" u="sng" dirty="0">
                <a:solidFill>
                  <a:schemeClr val="tx1"/>
                </a:solidFill>
              </a:rPr>
              <a:t>ORDEM DE PRECEDÊNCIA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1° -     ( ) ** /  ... (</a:t>
            </a:r>
            <a:r>
              <a:rPr lang="pt-BR" u="sng" dirty="0">
                <a:solidFill>
                  <a:schemeClr val="tx1"/>
                </a:solidFill>
              </a:rPr>
              <a:t>OPERADORES ARITMÉTICOS</a:t>
            </a:r>
            <a:r>
              <a:rPr lang="pt-BR" dirty="0">
                <a:solidFill>
                  <a:schemeClr val="tx1"/>
                </a:solidFill>
              </a:rPr>
              <a:t>. Segue ordem de precedência: primeiro parênteses, depois exponenciação, depois divisão e multiplicação, depois adição e subtração – ver slide 65)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2°  -    &gt;  &lt;  &gt;= ... (</a:t>
            </a:r>
            <a:r>
              <a:rPr lang="pt-BR" u="sng" dirty="0">
                <a:solidFill>
                  <a:schemeClr val="tx1"/>
                </a:solidFill>
              </a:rPr>
              <a:t>OPERADORES RELACIONAIS</a:t>
            </a:r>
            <a:r>
              <a:rPr lang="pt-BR" dirty="0">
                <a:solidFill>
                  <a:schemeClr val="tx1"/>
                </a:solidFill>
              </a:rPr>
              <a:t>. Não tem ordem de precedência, apenas segue da esquerda para direita)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3°  -     !  &amp;&amp; || (</a:t>
            </a:r>
            <a:r>
              <a:rPr lang="pt-BR" u="sng" dirty="0">
                <a:solidFill>
                  <a:schemeClr val="tx1"/>
                </a:solidFill>
              </a:rPr>
              <a:t>OPERADORES LÓGICOS. </a:t>
            </a:r>
            <a:r>
              <a:rPr lang="pt-BR" dirty="0">
                <a:solidFill>
                  <a:schemeClr val="tx1"/>
                </a:solidFill>
              </a:rPr>
              <a:t>Segue de ordem de precedência sendo 1° (!) , 2° (&amp;&amp;) e 3° (||)</a:t>
            </a:r>
          </a:p>
          <a:p>
            <a:endParaRPr lang="pt-BR" u="sng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4°  -     ?: (</a:t>
            </a:r>
            <a:r>
              <a:rPr lang="pt-BR" u="sng" dirty="0">
                <a:solidFill>
                  <a:schemeClr val="tx1"/>
                </a:solidFill>
              </a:rPr>
              <a:t>TERNÁRIO. </a:t>
            </a:r>
            <a:r>
              <a:rPr lang="pt-BR" dirty="0">
                <a:solidFill>
                  <a:schemeClr val="tx1"/>
                </a:solidFill>
              </a:rPr>
              <a:t>É o último a ser executado)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74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EF568-DE10-4898-8A09-91AD12AA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584F70-9560-4D79-B250-1B26C1C68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DB001C-037B-494C-B345-0A8009BC8A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509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99506-27D1-46E3-B6AC-7A56939E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5C7A2F-B812-4117-BC96-97D28674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061310-7730-4A45-A2EF-09599881EB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05257340-248C-4BAA-A7C9-B0242E3AAA2C}"/>
              </a:ext>
            </a:extLst>
          </p:cNvPr>
          <p:cNvSpPr/>
          <p:nvPr/>
        </p:nvSpPr>
        <p:spPr>
          <a:xfrm>
            <a:off x="5533100" y="2365829"/>
            <a:ext cx="4655930" cy="1785257"/>
          </a:xfrm>
          <a:prstGeom prst="wedgeRectCallout">
            <a:avLst>
              <a:gd name="adj1" fmla="val -124165"/>
              <a:gd name="adj2" fmla="val 8285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u="sng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Chama-se “Ternário” porque tem três partes.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(1) Bloco de Teste</a:t>
            </a:r>
          </a:p>
          <a:p>
            <a:r>
              <a:rPr lang="pt-BR" dirty="0">
                <a:solidFill>
                  <a:schemeClr val="tx1"/>
                </a:solidFill>
              </a:rPr>
              <a:t>(2) Bloco Verdadeiro</a:t>
            </a:r>
          </a:p>
          <a:p>
            <a:r>
              <a:rPr lang="pt-BR" dirty="0">
                <a:solidFill>
                  <a:schemeClr val="tx1"/>
                </a:solidFill>
              </a:rPr>
              <a:t>(3) Bloco Falso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18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303A0-0A51-47A2-A632-A40F7B8D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91F198-0ADB-4F1C-8415-829E94A9C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791469-5210-4866-8ED4-8EE52BFBDD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33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FCB8B-445E-4EAB-B82A-B17CDDD3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796954-A624-4C53-B1FF-0DD9F875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89EABC-0B0D-47B4-BAA0-42287CD365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10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11DB3-9194-46A3-9257-2BD372DD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F1A418-83EA-43EB-BC08-B7954C8D8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F6958B-0DEE-4699-B748-2857F8E8B7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Balão de Fala: Retângulo 5">
            <a:extLst>
              <a:ext uri="{FF2B5EF4-FFF2-40B4-BE49-F238E27FC236}">
                <a16:creationId xmlns:a16="http://schemas.microsoft.com/office/drawing/2014/main" id="{6C673E2F-FE84-4193-AAEB-9EC9BA74E2BA}"/>
              </a:ext>
            </a:extLst>
          </p:cNvPr>
          <p:cNvSpPr/>
          <p:nvPr/>
        </p:nvSpPr>
        <p:spPr>
          <a:xfrm>
            <a:off x="5533100" y="2365829"/>
            <a:ext cx="4655930" cy="1277257"/>
          </a:xfrm>
          <a:prstGeom prst="wedgeRectCallout">
            <a:avLst>
              <a:gd name="adj1" fmla="val -86757"/>
              <a:gd name="adj2" fmla="val -852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 “Ternário” sempre é executado por último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8815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1673-0877-485B-B327-0E5791B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27A09-9FB5-4B49-B049-43AF2283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7D21F5-50C1-4DD3-9EB8-56CE68D51DFC}"/>
              </a:ext>
            </a:extLst>
          </p:cNvPr>
          <p:cNvSpPr/>
          <p:nvPr/>
        </p:nvSpPr>
        <p:spPr>
          <a:xfrm>
            <a:off x="0" y="0"/>
            <a:ext cx="122809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EA5A67-7BC0-4CB0-AD62-E31B69954B97}"/>
              </a:ext>
            </a:extLst>
          </p:cNvPr>
          <p:cNvSpPr txBox="1"/>
          <p:nvPr/>
        </p:nvSpPr>
        <p:spPr>
          <a:xfrm>
            <a:off x="0" y="1409700"/>
            <a:ext cx="122809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latin typeface="Verdana Pro" panose="020B0604020202020204" pitchFamily="34" charset="0"/>
              </a:rPr>
              <a:t>aula #09</a:t>
            </a:r>
          </a:p>
        </p:txBody>
      </p:sp>
    </p:spTree>
    <p:extLst>
      <p:ext uri="{BB962C8B-B14F-4D97-AF65-F5344CB8AC3E}">
        <p14:creationId xmlns:p14="http://schemas.microsoft.com/office/powerpoint/2010/main" val="42702303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A410-1FAC-49AF-8373-80C44962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5E74AF-053A-4304-ABCA-00FAEF9A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68DBED-8BEF-4B1A-A6ED-725162F902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06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2263</Words>
  <Application>Microsoft Office PowerPoint</Application>
  <PresentationFormat>Widescreen</PresentationFormat>
  <Paragraphs>805</Paragraphs>
  <Slides>354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354</vt:i4>
      </vt:variant>
    </vt:vector>
  </HeadingPairs>
  <TitlesOfParts>
    <vt:vector size="359" baseType="lpstr">
      <vt:lpstr>Arial</vt:lpstr>
      <vt:lpstr>Calibri</vt:lpstr>
      <vt:lpstr>Calibri Light</vt:lpstr>
      <vt:lpstr>Verdana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Gomes Do Nascimento</dc:creator>
  <cp:lastModifiedBy>Flavio Gomes Do Nascimento</cp:lastModifiedBy>
  <cp:revision>30</cp:revision>
  <dcterms:created xsi:type="dcterms:W3CDTF">2021-09-20T23:07:43Z</dcterms:created>
  <dcterms:modified xsi:type="dcterms:W3CDTF">2021-10-26T22:36:57Z</dcterms:modified>
</cp:coreProperties>
</file>